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Nunit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EEE4F8-C5F8-42DB-893C-8BBFA3DF0DB8}">
  <a:tblStyle styleId="{13EEE4F8-C5F8-42DB-893C-8BBFA3DF0D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Nunito-italic.fntdata"/><Relationship Id="rId81"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Nunito-bold.fntdata"/><Relationship Id="rId34" Type="http://schemas.openxmlformats.org/officeDocument/2006/relationships/slide" Target="slides/slide28.xml"/><Relationship Id="rId78" Type="http://schemas.openxmlformats.org/officeDocument/2006/relationships/font" Target="fonts/Nuni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138340537_0_7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5138340537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138340537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5138340537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53e5cdffb7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53e5cdffb7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3e5cdff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53e5cdff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3e5cdffb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53e5cdffb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3e5cdffb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3e5cdffb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17922cd5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17922cd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5138340537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5138340537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17922cd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517922cd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517922cd5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517922cd5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17922cd5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517922cd5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17922cd5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517922cd5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517922cd5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517922cd5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517922cd5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517922cd5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17922cd5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517922cd5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17922cd5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517922cd5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517922cd5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517922cd5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517922cd5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517922cd5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517922cd5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517922cd5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5138340537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5138340537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517922cd5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517922cd5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517922cd5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517922cd5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517922cd5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517922cd5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517922cd5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517922cd5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17922cd5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517922cd5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517922cd5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517922cd5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517922cd5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517922cd5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517922cd5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517922cd5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53944ff5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53944ff5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517922cd58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517922cd58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138340537_0_7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138340537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53944ff58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53944ff5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5138340537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5138340537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50c55a093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50c55a093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50c55a09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50c55a09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52b7af00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52b7af00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52b7af005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52b7af005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5138340537_0_7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5138340537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5138340537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5138340537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517d989de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517d989de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517d989de8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517d989de8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138340537_0_7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138340537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5138340537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5138340537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517d989de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517d989de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5138340537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5138340537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517d989de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517d989de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517d989de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517d989de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52ccb9e44c_4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52ccb9e44c_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52ccb9e44c_4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52ccb9e44c_4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5138340537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5138340537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51450463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51450463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D9563F"/>
                </a:solidFill>
                <a:latin typeface="Calibri"/>
                <a:ea typeface="Calibri"/>
                <a:cs typeface="Calibri"/>
                <a:sym typeface="Calibri"/>
              </a:rPr>
              <a:t>(An example that LLM responded a wrong answer at first &amp; classifier predicted 1, and classifier predicted 0 in second turn, then responded a correct ans)</a:t>
            </a:r>
            <a:endParaRPr sz="1300">
              <a:solidFill>
                <a:srgbClr val="D9563F"/>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latin typeface="Calibri"/>
                <a:ea typeface="Calibri"/>
                <a:cs typeface="Calibri"/>
                <a:sym typeface="Calibri"/>
              </a:rPr>
              <a:t>Question: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latin typeface="Calibri"/>
                <a:ea typeface="Calibri"/>
                <a:cs typeface="Calibri"/>
                <a:sym typeface="Calibri"/>
              </a:rPr>
              <a:t>Ground Truth:</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latin typeface="Calibri"/>
                <a:ea typeface="Calibri"/>
                <a:cs typeface="Calibri"/>
                <a:sym typeface="Calibri"/>
              </a:rPr>
              <a:t>Classifier: predicted 1 (hallucinated)</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latin typeface="Calibri"/>
                <a:ea typeface="Calibri"/>
                <a:cs typeface="Calibri"/>
                <a:sym typeface="Calibri"/>
              </a:rPr>
              <a:t>Response: </a:t>
            </a:r>
            <a:r>
              <a:rPr lang="en" sz="1300">
                <a:solidFill>
                  <a:srgbClr val="D9563F"/>
                </a:solidFill>
                <a:latin typeface="Calibri"/>
                <a:ea typeface="Calibri"/>
                <a:cs typeface="Calibri"/>
                <a:sym typeface="Calibri"/>
              </a:rPr>
              <a:t>(Expected to be a wrong answer)</a:t>
            </a:r>
            <a:endParaRPr sz="1300">
              <a:solidFill>
                <a:srgbClr val="D9563F"/>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52ccb9e44c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52ccb9e44c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D9563F"/>
                </a:solidFill>
                <a:latin typeface="Calibri"/>
                <a:ea typeface="Calibri"/>
                <a:cs typeface="Calibri"/>
                <a:sym typeface="Calibri"/>
              </a:rPr>
              <a:t>(An example that LLM responded a wrong answer at first &amp; classifier predicted 1, and classifier predicted 0 in second turn, then responded a correct ans)</a:t>
            </a:r>
            <a:endParaRPr sz="1300">
              <a:solidFill>
                <a:srgbClr val="D9563F"/>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Question: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Ground Truth:</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Classifier: predicted 1 (hallucinated)</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rPr lang="en" sz="1300">
                <a:solidFill>
                  <a:srgbClr val="233A44"/>
                </a:solidFill>
                <a:latin typeface="Calibri"/>
                <a:ea typeface="Calibri"/>
                <a:cs typeface="Calibri"/>
                <a:sym typeface="Calibri"/>
              </a:rPr>
              <a:t>Response: </a:t>
            </a:r>
            <a:r>
              <a:rPr lang="en" sz="1300">
                <a:solidFill>
                  <a:srgbClr val="D9563F"/>
                </a:solidFill>
                <a:latin typeface="Calibri"/>
                <a:ea typeface="Calibri"/>
                <a:cs typeface="Calibri"/>
                <a:sym typeface="Calibri"/>
              </a:rPr>
              <a:t>(Expected to be a wrong answer)</a:t>
            </a:r>
            <a:endParaRPr sz="1300">
              <a:solidFill>
                <a:srgbClr val="D9563F"/>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138340537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138340537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514504635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514504635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534f55592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534f5559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534f55592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534f55592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534f55592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534f55592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https://www.linkedin.com/pulse/few-shot-prompting-learning-fine-tuning-llms-aiyou-67-elias-a7u7e/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534f55592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534f55592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https://www.linkedin.com/pulse/few-shot-prompting-learning-fine-tuning-llms-aiyou-67-elias-a7u7e/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53e5cdffb7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53e5cdffb7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https://www.linkedin.com/pulse/few-shot-prompting-learning-fine-tuning-llms-aiyou-67-elias-a7u7e/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53e5cdffb7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53e5cdffb7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https://www.linkedin.com/pulse/few-shot-prompting-learning-fine-tuning-llms-aiyou-67-elias-a7u7e/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53e5cdffb7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53e5cdffb7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534f55592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534f55592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534f5559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534f5559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359aa54d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5359aa54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53e5cdffb7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53e5cdffb7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5138340537_0_9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5138340537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359aa54d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359aa54d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17922cd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517922cd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rxiv.org/abs/2312.14183"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64.png"/><Relationship Id="rId5"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 Id="rId4" Type="http://schemas.openxmlformats.org/officeDocument/2006/relationships/image" Target="../media/image58.png"/><Relationship Id="rId5"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0.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3.png"/><Relationship Id="rId4" Type="http://schemas.openxmlformats.org/officeDocument/2006/relationships/image" Target="../media/image57.png"/><Relationship Id="rId5" Type="http://schemas.openxmlformats.org/officeDocument/2006/relationships/image" Target="../media/image53.png"/><Relationship Id="rId6"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49.png"/><Relationship Id="rId7"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1.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9.png"/><Relationship Id="rId4" Type="http://schemas.openxmlformats.org/officeDocument/2006/relationships/image" Target="../media/image57.png"/><Relationship Id="rId5"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6.png"/><Relationship Id="rId4" Type="http://schemas.openxmlformats.org/officeDocument/2006/relationships/image" Target="../media/image65.png"/><Relationship Id="rId5"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90525" y="1791250"/>
            <a:ext cx="8222100" cy="12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sz="3400"/>
              <a:t>MSBD5002 Research Project</a:t>
            </a:r>
            <a:endParaRPr b="1" sz="3400"/>
          </a:p>
          <a:p>
            <a:pPr indent="0" lvl="0" marL="0" rtl="0" algn="ctr">
              <a:spcBef>
                <a:spcPts val="0"/>
              </a:spcBef>
              <a:spcAft>
                <a:spcPts val="0"/>
              </a:spcAft>
              <a:buNone/>
            </a:pPr>
            <a:r>
              <a:rPr lang="en" sz="2800"/>
              <a:t>Detecting and Reducing Hallucinations in Factual Question Answering</a:t>
            </a:r>
            <a:endParaRPr sz="2800"/>
          </a:p>
        </p:txBody>
      </p:sp>
      <p:sp>
        <p:nvSpPr>
          <p:cNvPr id="129" name="Google Shape;129;p13"/>
          <p:cNvSpPr txBox="1"/>
          <p:nvPr>
            <p:ph idx="1" type="subTitle"/>
          </p:nvPr>
        </p:nvSpPr>
        <p:spPr>
          <a:xfrm>
            <a:off x="390525" y="3033255"/>
            <a:ext cx="8222100" cy="4329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sz="2400"/>
              <a:t>Group 12</a:t>
            </a:r>
            <a:endParaRPr sz="2400"/>
          </a:p>
        </p:txBody>
      </p:sp>
      <p:sp>
        <p:nvSpPr>
          <p:cNvPr id="130" name="Google Shape;130;p1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t>
            </a:r>
            <a:r>
              <a:rPr lang="en"/>
              <a:t>our model artifacts from the paper</a:t>
            </a:r>
            <a:endParaRPr/>
          </a:p>
        </p:txBody>
      </p:sp>
      <p:sp>
        <p:nvSpPr>
          <p:cNvPr id="207" name="Google Shape;207;p22"/>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Softmax probabilities</a:t>
            </a:r>
            <a:endParaRPr/>
          </a:p>
          <a:p>
            <a:pPr indent="-311150" lvl="0" marL="457200" rtl="0" algn="l">
              <a:spcBef>
                <a:spcPts val="0"/>
              </a:spcBef>
              <a:spcAft>
                <a:spcPts val="0"/>
              </a:spcAft>
              <a:buSzPts val="1300"/>
              <a:buChar char="-"/>
            </a:pPr>
            <a:r>
              <a:rPr lang="en"/>
              <a:t>Self-attention scores</a:t>
            </a:r>
            <a:endParaRPr/>
          </a:p>
          <a:p>
            <a:pPr indent="-311150" lvl="0" marL="457200" rtl="0" algn="l">
              <a:spcBef>
                <a:spcPts val="0"/>
              </a:spcBef>
              <a:spcAft>
                <a:spcPts val="0"/>
              </a:spcAft>
              <a:buSzPts val="1300"/>
              <a:buChar char="-"/>
            </a:pPr>
            <a:r>
              <a:rPr lang="en"/>
              <a:t>Fully-connected activations</a:t>
            </a:r>
            <a:endParaRPr/>
          </a:p>
          <a:p>
            <a:pPr indent="-311150" lvl="0" marL="457200" rtl="0" algn="l">
              <a:spcBef>
                <a:spcPts val="0"/>
              </a:spcBef>
              <a:spcAft>
                <a:spcPts val="0"/>
              </a:spcAft>
              <a:buSzPts val="1300"/>
              <a:buChar char="-"/>
            </a:pPr>
            <a:r>
              <a:rPr lang="en"/>
              <a:t>Feature attributions (Integrated Gradients)</a:t>
            </a:r>
            <a:endParaRPr/>
          </a:p>
        </p:txBody>
      </p:sp>
      <p:sp>
        <p:nvSpPr>
          <p:cNvPr id="208" name="Google Shape;208;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22"/>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Softmax probabilities - Overview</a:t>
            </a:r>
            <a:endParaRPr/>
          </a:p>
        </p:txBody>
      </p:sp>
      <p:sp>
        <p:nvSpPr>
          <p:cNvPr id="215" name="Google Shape;215;p23"/>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OpenLLaMA-7B has 32k token size. If an output has 40 words/token, then each word is selected from 32000 tokens by the highest softmax probabilities. So in one output sequence has 40x32000 softmax probabilities.</a:t>
            </a:r>
            <a:endParaRPr/>
          </a:p>
          <a:p>
            <a:pPr indent="0" lvl="0" marL="0" rtl="0" algn="l">
              <a:spcBef>
                <a:spcPts val="1200"/>
              </a:spcBef>
              <a:spcAft>
                <a:spcPts val="1200"/>
              </a:spcAft>
              <a:buNone/>
            </a:pPr>
            <a:r>
              <a:t/>
            </a:r>
            <a:endParaRPr/>
          </a:p>
        </p:txBody>
      </p:sp>
      <p:sp>
        <p:nvSpPr>
          <p:cNvPr id="216" name="Google Shape;216;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23"/>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graphicFrame>
        <p:nvGraphicFramePr>
          <p:cNvPr id="218" name="Google Shape;218;p23"/>
          <p:cNvGraphicFramePr/>
          <p:nvPr/>
        </p:nvGraphicFramePr>
        <p:xfrm>
          <a:off x="885050" y="2194725"/>
          <a:ext cx="3000000" cy="3000000"/>
        </p:xfrm>
        <a:graphic>
          <a:graphicData uri="http://schemas.openxmlformats.org/drawingml/2006/table">
            <a:tbl>
              <a:tblPr>
                <a:noFill/>
                <a:tableStyleId>{13EEE4F8-C5F8-42DB-893C-8BBFA3DF0DB8}</a:tableStyleId>
              </a:tblPr>
              <a:tblGrid>
                <a:gridCol w="1588025"/>
                <a:gridCol w="882725"/>
                <a:gridCol w="1114575"/>
                <a:gridCol w="887800"/>
                <a:gridCol w="670025"/>
                <a:gridCol w="2362525"/>
              </a:tblGrid>
              <a:tr h="36197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Token 1</a:t>
                      </a:r>
                      <a:endParaRPr sz="1200"/>
                    </a:p>
                  </a:txBody>
                  <a:tcPr marT="91425" marB="91425" marR="91425" marL="91425"/>
                </a:tc>
                <a:tc>
                  <a:txBody>
                    <a:bodyPr/>
                    <a:lstStyle/>
                    <a:p>
                      <a:pPr indent="0" lvl="0" marL="0" rtl="0" algn="l">
                        <a:spcBef>
                          <a:spcPts val="0"/>
                        </a:spcBef>
                        <a:spcAft>
                          <a:spcPts val="0"/>
                        </a:spcAft>
                        <a:buNone/>
                      </a:pPr>
                      <a:r>
                        <a:rPr lang="en" sz="1200"/>
                        <a:t>Token 2</a:t>
                      </a:r>
                      <a:endParaRPr sz="1200"/>
                    </a:p>
                  </a:txBody>
                  <a:tcPr marT="91425" marB="91425" marR="91425" marL="91425"/>
                </a:tc>
                <a:tc>
                  <a:txBody>
                    <a:bodyPr/>
                    <a:lstStyle/>
                    <a:p>
                      <a:pPr indent="0" lvl="0" marL="0" rtl="0" algn="l">
                        <a:spcBef>
                          <a:spcPts val="0"/>
                        </a:spcBef>
                        <a:spcAft>
                          <a:spcPts val="0"/>
                        </a:spcAft>
                        <a:buNone/>
                      </a:pPr>
                      <a:r>
                        <a:rPr lang="en" sz="1200"/>
                        <a:t>Token 3</a:t>
                      </a:r>
                      <a:endParaRPr sz="1200"/>
                    </a:p>
                  </a:txBody>
                  <a:tcPr marT="91425" marB="91425" marR="91425" marL="91425"/>
                </a:tc>
                <a:tc>
                  <a:txBody>
                    <a:bodyPr/>
                    <a:lstStyle/>
                    <a:p>
                      <a:pPr indent="0" lvl="0" marL="0" rtl="0" algn="l">
                        <a:spcBef>
                          <a:spcPts val="0"/>
                        </a:spcBef>
                        <a:spcAft>
                          <a:spcPts val="0"/>
                        </a:spcAft>
                        <a:buNone/>
                      </a:pPr>
                      <a:r>
                        <a:rPr lang="en" sz="1200"/>
                        <a:t>…</a:t>
                      </a:r>
                      <a:endParaRPr sz="1200"/>
                    </a:p>
                  </a:txBody>
                  <a:tcPr marT="91425" marB="91425" marR="91425" marL="91425"/>
                </a:tc>
                <a:tc>
                  <a:txBody>
                    <a:bodyPr/>
                    <a:lstStyle/>
                    <a:p>
                      <a:pPr indent="0" lvl="0" marL="0" rtl="0" algn="l">
                        <a:spcBef>
                          <a:spcPts val="0"/>
                        </a:spcBef>
                        <a:spcAft>
                          <a:spcPts val="0"/>
                        </a:spcAft>
                        <a:buNone/>
                      </a:pPr>
                      <a:r>
                        <a:rPr lang="en" sz="1200"/>
                        <a:t>Token 32000</a:t>
                      </a:r>
                      <a:endParaRPr sz="1200"/>
                    </a:p>
                  </a:txBody>
                  <a:tcPr marT="91425" marB="91425" marR="91425" marL="91425"/>
                </a:tc>
              </a:tr>
              <a:tr h="556900">
                <a:tc>
                  <a:txBody>
                    <a:bodyPr/>
                    <a:lstStyle/>
                    <a:p>
                      <a:pPr indent="0" lvl="0" marL="0" rtl="0" algn="l">
                        <a:spcBef>
                          <a:spcPts val="0"/>
                        </a:spcBef>
                        <a:spcAft>
                          <a:spcPts val="0"/>
                        </a:spcAft>
                        <a:buNone/>
                      </a:pPr>
                      <a:r>
                        <a:rPr lang="en" sz="1200"/>
                        <a:t>Output Token 1</a:t>
                      </a:r>
                      <a:endParaRPr sz="1200"/>
                    </a:p>
                  </a:txBody>
                  <a:tcPr marT="91425" marB="91425" marR="91425" marL="91425"/>
                </a:tc>
                <a:tc>
                  <a:txBody>
                    <a:bodyPr/>
                    <a:lstStyle/>
                    <a:p>
                      <a:pPr indent="0" lvl="0" marL="0" rtl="0" algn="l">
                        <a:spcBef>
                          <a:spcPts val="0"/>
                        </a:spcBef>
                        <a:spcAft>
                          <a:spcPts val="0"/>
                        </a:spcAft>
                        <a:buNone/>
                      </a:pPr>
                      <a:r>
                        <a:rPr lang="en" sz="1200"/>
                        <a:t>0.01</a:t>
                      </a:r>
                      <a:endParaRPr sz="1200"/>
                    </a:p>
                  </a:txBody>
                  <a:tcPr marT="91425" marB="91425" marR="91425" marL="91425"/>
                </a:tc>
                <a:tc>
                  <a:txBody>
                    <a:bodyPr/>
                    <a:lstStyle/>
                    <a:p>
                      <a:pPr indent="0" lvl="0" marL="0" rtl="0" algn="l">
                        <a:spcBef>
                          <a:spcPts val="0"/>
                        </a:spcBef>
                        <a:spcAft>
                          <a:spcPts val="0"/>
                        </a:spcAft>
                        <a:buNone/>
                      </a:pPr>
                      <a:r>
                        <a:rPr lang="en" sz="1200"/>
                        <a:t>0.005</a:t>
                      </a:r>
                      <a:endParaRPr sz="1200"/>
                    </a:p>
                  </a:txBody>
                  <a:tcPr marT="91425" marB="91425" marR="91425" marL="91425"/>
                </a:tc>
                <a:tc>
                  <a:txBody>
                    <a:bodyPr/>
                    <a:lstStyle/>
                    <a:p>
                      <a:pPr indent="0" lvl="0" marL="0" rtl="0" algn="l">
                        <a:spcBef>
                          <a:spcPts val="0"/>
                        </a:spcBef>
                        <a:spcAft>
                          <a:spcPts val="0"/>
                        </a:spcAft>
                        <a:buNone/>
                      </a:pPr>
                      <a:r>
                        <a:rPr lang="en" sz="1200"/>
                        <a:t>0.2</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0.001</a:t>
                      </a:r>
                      <a:endParaRPr sz="1200"/>
                    </a:p>
                  </a:txBody>
                  <a:tcPr marT="91425" marB="91425" marR="91425" marL="91425"/>
                </a:tc>
              </a:tr>
              <a:tr h="556900">
                <a:tc>
                  <a:txBody>
                    <a:bodyPr/>
                    <a:lstStyle/>
                    <a:p>
                      <a:pPr indent="0" lvl="0" marL="0" rtl="0" algn="l">
                        <a:spcBef>
                          <a:spcPts val="0"/>
                        </a:spcBef>
                        <a:spcAft>
                          <a:spcPts val="0"/>
                        </a:spcAft>
                        <a:buNone/>
                      </a:pPr>
                      <a:r>
                        <a:rPr lang="en" sz="1200"/>
                        <a:t>Output Token 2</a:t>
                      </a:r>
                      <a:endParaRPr sz="1200"/>
                    </a:p>
                  </a:txBody>
                  <a:tcPr marT="91425" marB="91425" marR="91425" marL="91425"/>
                </a:tc>
                <a:tc>
                  <a:txBody>
                    <a:bodyPr/>
                    <a:lstStyle/>
                    <a:p>
                      <a:pPr indent="0" lvl="0" marL="0" rtl="0" algn="l">
                        <a:spcBef>
                          <a:spcPts val="0"/>
                        </a:spcBef>
                        <a:spcAft>
                          <a:spcPts val="0"/>
                        </a:spcAft>
                        <a:buNone/>
                      </a:pPr>
                      <a:r>
                        <a:rPr lang="en" sz="1200"/>
                        <a:t>0.001</a:t>
                      </a:r>
                      <a:endParaRPr sz="1200"/>
                    </a:p>
                  </a:txBody>
                  <a:tcPr marT="91425" marB="91425" marR="91425" marL="91425"/>
                </a:tc>
                <a:tc>
                  <a:txBody>
                    <a:bodyPr/>
                    <a:lstStyle/>
                    <a:p>
                      <a:pPr indent="0" lvl="0" marL="0" rtl="0" algn="l">
                        <a:spcBef>
                          <a:spcPts val="0"/>
                        </a:spcBef>
                        <a:spcAft>
                          <a:spcPts val="0"/>
                        </a:spcAft>
                        <a:buNone/>
                      </a:pPr>
                      <a:r>
                        <a:rPr lang="en" sz="1200"/>
                        <a:t>0.1</a:t>
                      </a:r>
                      <a:endParaRPr sz="1200"/>
                    </a:p>
                  </a:txBody>
                  <a:tcPr marT="91425" marB="91425" marR="91425" marL="91425"/>
                </a:tc>
                <a:tc>
                  <a:txBody>
                    <a:bodyPr/>
                    <a:lstStyle/>
                    <a:p>
                      <a:pPr indent="0" lvl="0" marL="0" rtl="0" algn="l">
                        <a:spcBef>
                          <a:spcPts val="0"/>
                        </a:spcBef>
                        <a:spcAft>
                          <a:spcPts val="0"/>
                        </a:spcAft>
                        <a:buNone/>
                      </a:pPr>
                      <a:r>
                        <a:rPr lang="en" sz="1200"/>
                        <a:t>0.002</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0.04</a:t>
                      </a:r>
                      <a:endParaRPr sz="1200"/>
                    </a:p>
                  </a:txBody>
                  <a:tcPr marT="91425" marB="91425" marR="91425" marL="91425"/>
                </a:tc>
              </a:tr>
              <a:tr h="361975">
                <a:tc>
                  <a:txBody>
                    <a:bodyPr/>
                    <a:lstStyle/>
                    <a:p>
                      <a:pPr indent="0" lvl="0" marL="0" rtl="0" algn="l">
                        <a:spcBef>
                          <a:spcPts val="0"/>
                        </a:spcBef>
                        <a:spcAft>
                          <a:spcPts val="0"/>
                        </a:spcAft>
                        <a:buNone/>
                      </a:pPr>
                      <a:r>
                        <a:rPr lang="en" sz="1200"/>
                        <a:t>…</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556900">
                <a:tc>
                  <a:txBody>
                    <a:bodyPr/>
                    <a:lstStyle/>
                    <a:p>
                      <a:pPr indent="0" lvl="0" marL="0" rtl="0" algn="l">
                        <a:spcBef>
                          <a:spcPts val="0"/>
                        </a:spcBef>
                        <a:spcAft>
                          <a:spcPts val="0"/>
                        </a:spcAft>
                        <a:buNone/>
                      </a:pPr>
                      <a:r>
                        <a:rPr lang="en" sz="1200"/>
                        <a:t>Output Token 40</a:t>
                      </a:r>
                      <a:endParaRPr sz="1200"/>
                    </a:p>
                  </a:txBody>
                  <a:tcPr marT="91425" marB="91425" marR="91425" marL="91425"/>
                </a:tc>
                <a:tc>
                  <a:txBody>
                    <a:bodyPr/>
                    <a:lstStyle/>
                    <a:p>
                      <a:pPr indent="0" lvl="0" marL="0" rtl="0" algn="l">
                        <a:spcBef>
                          <a:spcPts val="0"/>
                        </a:spcBef>
                        <a:spcAft>
                          <a:spcPts val="0"/>
                        </a:spcAft>
                        <a:buNone/>
                      </a:pPr>
                      <a:r>
                        <a:rPr lang="en" sz="1200"/>
                        <a:t>0.2</a:t>
                      </a:r>
                      <a:endParaRPr sz="1200"/>
                    </a:p>
                  </a:txBody>
                  <a:tcPr marT="91425" marB="91425" marR="91425" marL="91425"/>
                </a:tc>
                <a:tc>
                  <a:txBody>
                    <a:bodyPr/>
                    <a:lstStyle/>
                    <a:p>
                      <a:pPr indent="0" lvl="0" marL="0" rtl="0" algn="l">
                        <a:spcBef>
                          <a:spcPts val="0"/>
                        </a:spcBef>
                        <a:spcAft>
                          <a:spcPts val="0"/>
                        </a:spcAft>
                        <a:buNone/>
                      </a:pPr>
                      <a:r>
                        <a:rPr lang="en" sz="1200"/>
                        <a:t>0.001</a:t>
                      </a:r>
                      <a:endParaRPr sz="1200"/>
                    </a:p>
                  </a:txBody>
                  <a:tcPr marT="91425" marB="91425" marR="91425" marL="91425"/>
                </a:tc>
                <a:tc>
                  <a:txBody>
                    <a:bodyPr/>
                    <a:lstStyle/>
                    <a:p>
                      <a:pPr indent="0" lvl="0" marL="0" rtl="0" algn="l">
                        <a:spcBef>
                          <a:spcPts val="0"/>
                        </a:spcBef>
                        <a:spcAft>
                          <a:spcPts val="0"/>
                        </a:spcAft>
                        <a:buNone/>
                      </a:pPr>
                      <a:r>
                        <a:rPr lang="en" sz="1200"/>
                        <a:t>0.1</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0.02</a:t>
                      </a:r>
                      <a:endParaRPr sz="12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Softmax probabilities - Overview</a:t>
            </a:r>
            <a:endParaRPr/>
          </a:p>
        </p:txBody>
      </p:sp>
      <p:sp>
        <p:nvSpPr>
          <p:cNvPr id="224" name="Google Shape;224;p24"/>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h</a:t>
            </a:r>
            <a:r>
              <a:rPr lang="en"/>
              <a:t>allucination classification, w</a:t>
            </a:r>
            <a:r>
              <a:rPr lang="en"/>
              <a:t>e focus on the “first generation” token of the </a:t>
            </a:r>
            <a:r>
              <a:rPr lang="en"/>
              <a:t>output</a:t>
            </a:r>
            <a:r>
              <a:rPr lang="en"/>
              <a:t>. It is the token at “start_pos” in output sequence. We take 300 </a:t>
            </a:r>
            <a:r>
              <a:rPr lang="en"/>
              <a:t>output</a:t>
            </a:r>
            <a:r>
              <a:rPr lang="en"/>
              <a:t> from </a:t>
            </a:r>
            <a:r>
              <a:rPr lang="en"/>
              <a:t>OpenLLaMA-7B model. So we have:</a:t>
            </a:r>
            <a:endParaRPr/>
          </a:p>
          <a:p>
            <a:pPr indent="0" lvl="0" marL="0" rtl="0" algn="l">
              <a:spcBef>
                <a:spcPts val="1200"/>
              </a:spcBef>
              <a:spcAft>
                <a:spcPts val="1200"/>
              </a:spcAft>
              <a:buNone/>
            </a:pPr>
            <a:r>
              <a:t/>
            </a:r>
            <a:endParaRPr/>
          </a:p>
        </p:txBody>
      </p:sp>
      <p:sp>
        <p:nvSpPr>
          <p:cNvPr id="225" name="Google Shape;225;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24"/>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graphicFrame>
        <p:nvGraphicFramePr>
          <p:cNvPr id="227" name="Google Shape;227;p24"/>
          <p:cNvGraphicFramePr/>
          <p:nvPr/>
        </p:nvGraphicFramePr>
        <p:xfrm>
          <a:off x="885050" y="2194725"/>
          <a:ext cx="3000000" cy="3000000"/>
        </p:xfrm>
        <a:graphic>
          <a:graphicData uri="http://schemas.openxmlformats.org/drawingml/2006/table">
            <a:tbl>
              <a:tblPr>
                <a:noFill/>
                <a:tableStyleId>{13EEE4F8-C5F8-42DB-893C-8BBFA3DF0DB8}</a:tableStyleId>
              </a:tblPr>
              <a:tblGrid>
                <a:gridCol w="1827550"/>
                <a:gridCol w="1452750"/>
                <a:gridCol w="2625825"/>
                <a:gridCol w="440575"/>
                <a:gridCol w="1306875"/>
              </a:tblGrid>
              <a:tr h="361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100"/>
                        <a:t>H</a:t>
                      </a:r>
                      <a:r>
                        <a:rPr lang="en" sz="1100"/>
                        <a:t>allucination</a:t>
                      </a:r>
                      <a:endParaRPr sz="1100"/>
                    </a:p>
                  </a:txBody>
                  <a:tcPr marT="91425" marB="91425" marR="91425" marL="91425"/>
                </a:tc>
                <a:tc>
                  <a:txBody>
                    <a:bodyPr/>
                    <a:lstStyle/>
                    <a:p>
                      <a:pPr indent="0" lvl="0" marL="0" rtl="0" algn="l">
                        <a:spcBef>
                          <a:spcPts val="0"/>
                        </a:spcBef>
                        <a:spcAft>
                          <a:spcPts val="0"/>
                        </a:spcAft>
                        <a:buNone/>
                      </a:pPr>
                      <a:r>
                        <a:rPr lang="en" sz="1100"/>
                        <a:t>First Generation Token softmax distribution (array of 32k)</a:t>
                      </a:r>
                      <a:endParaRPr sz="1100"/>
                    </a:p>
                  </a:txBody>
                  <a:tcPr marT="91425" marB="91425" marR="91425" marL="91425"/>
                </a:tc>
                <a:tc>
                  <a:txBody>
                    <a:bodyPr/>
                    <a:lstStyle/>
                    <a:p>
                      <a:pPr indent="0" lvl="0" marL="0" rtl="0" algn="l">
                        <a:spcBef>
                          <a:spcPts val="0"/>
                        </a:spcBef>
                        <a:spcAft>
                          <a:spcPts val="0"/>
                        </a:spcAft>
                        <a:buNone/>
                      </a:pPr>
                      <a:r>
                        <a:rPr lang="en" sz="1100"/>
                        <a:t>…</a:t>
                      </a:r>
                      <a:endParaRPr sz="1100"/>
                    </a:p>
                  </a:txBody>
                  <a:tcPr marT="91425" marB="91425" marR="91425" marL="91425"/>
                </a:tc>
                <a:tc>
                  <a:txBody>
                    <a:bodyPr/>
                    <a:lstStyle/>
                    <a:p>
                      <a:pPr indent="0" lvl="0" marL="0" rtl="0" algn="l">
                        <a:spcBef>
                          <a:spcPts val="0"/>
                        </a:spcBef>
                        <a:spcAft>
                          <a:spcPts val="0"/>
                        </a:spcAft>
                        <a:buNone/>
                      </a:pPr>
                      <a:r>
                        <a:rPr lang="en" sz="1100"/>
                        <a:t>Entropy on softmax distribution</a:t>
                      </a:r>
                      <a:endParaRPr sz="1100"/>
                    </a:p>
                  </a:txBody>
                  <a:tcPr marT="91425" marB="91425" marR="91425" marL="91425"/>
                </a:tc>
              </a:tr>
              <a:tr h="556900">
                <a:tc>
                  <a:txBody>
                    <a:bodyPr/>
                    <a:lstStyle/>
                    <a:p>
                      <a:pPr indent="0" lvl="0" marL="0" rtl="0" algn="l">
                        <a:spcBef>
                          <a:spcPts val="0"/>
                        </a:spcBef>
                        <a:spcAft>
                          <a:spcPts val="0"/>
                        </a:spcAft>
                        <a:buNone/>
                      </a:pPr>
                      <a:r>
                        <a:rPr lang="en" sz="1200"/>
                        <a:t>Sample 1</a:t>
                      </a:r>
                      <a:endParaRPr sz="1200"/>
                    </a:p>
                  </a:txBody>
                  <a:tcPr marT="91425" marB="91425" marR="91425" marL="91425"/>
                </a:tc>
                <a:tc>
                  <a:txBody>
                    <a:bodyPr/>
                    <a:lstStyle/>
                    <a:p>
                      <a:pPr indent="0" lvl="0" marL="0" rtl="0" algn="l">
                        <a:spcBef>
                          <a:spcPts val="0"/>
                        </a:spcBef>
                        <a:spcAft>
                          <a:spcPts val="0"/>
                        </a:spcAft>
                        <a:buNone/>
                      </a:pPr>
                      <a:r>
                        <a:rPr lang="en" sz="1200"/>
                        <a:t>True</a:t>
                      </a:r>
                      <a:endParaRPr sz="1200"/>
                    </a:p>
                  </a:txBody>
                  <a:tcPr marT="91425" marB="91425" marR="91425" marL="91425"/>
                </a:tc>
                <a:tc>
                  <a:txBody>
                    <a:bodyPr/>
                    <a:lstStyle/>
                    <a:p>
                      <a:pPr indent="0" lvl="0" marL="0" rtl="0" algn="l">
                        <a:spcBef>
                          <a:spcPts val="0"/>
                        </a:spcBef>
                        <a:spcAft>
                          <a:spcPts val="0"/>
                        </a:spcAft>
                        <a:buNone/>
                      </a:pPr>
                      <a:r>
                        <a:rPr lang="en" sz="1200"/>
                        <a:t>[0.001, 0.05, 0.1 …. 0.02]</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3</a:t>
                      </a:r>
                      <a:r>
                        <a:rPr lang="en" sz="1200"/>
                        <a:t>.11</a:t>
                      </a:r>
                      <a:endParaRPr sz="1200"/>
                    </a:p>
                  </a:txBody>
                  <a:tcPr marT="91425" marB="91425" marR="91425" marL="91425"/>
                </a:tc>
              </a:tr>
              <a:tr h="556900">
                <a:tc>
                  <a:txBody>
                    <a:bodyPr/>
                    <a:lstStyle/>
                    <a:p>
                      <a:pPr indent="0" lvl="0" marL="0" rtl="0" algn="l">
                        <a:spcBef>
                          <a:spcPts val="0"/>
                        </a:spcBef>
                        <a:spcAft>
                          <a:spcPts val="0"/>
                        </a:spcAft>
                        <a:buNone/>
                      </a:pPr>
                      <a:r>
                        <a:rPr lang="en" sz="1200"/>
                        <a:t>Sample 2</a:t>
                      </a:r>
                      <a:endParaRPr sz="1200"/>
                    </a:p>
                  </a:txBody>
                  <a:tcPr marT="91425" marB="91425" marR="91425" marL="91425"/>
                </a:tc>
                <a:tc>
                  <a:txBody>
                    <a:bodyPr/>
                    <a:lstStyle/>
                    <a:p>
                      <a:pPr indent="0" lvl="0" marL="0" rtl="0" algn="l">
                        <a:spcBef>
                          <a:spcPts val="0"/>
                        </a:spcBef>
                        <a:spcAft>
                          <a:spcPts val="0"/>
                        </a:spcAft>
                        <a:buNone/>
                      </a:pPr>
                      <a:r>
                        <a:rPr lang="en" sz="1200"/>
                        <a:t>False</a:t>
                      </a:r>
                      <a:endParaRPr sz="1200"/>
                    </a:p>
                  </a:txBody>
                  <a:tcPr marT="91425" marB="91425" marR="91425" marL="91425"/>
                </a:tc>
                <a:tc>
                  <a:txBody>
                    <a:bodyPr/>
                    <a:lstStyle/>
                    <a:p>
                      <a:pPr indent="0" lvl="0" marL="0" rtl="0" algn="l">
                        <a:spcBef>
                          <a:spcPts val="0"/>
                        </a:spcBef>
                        <a:spcAft>
                          <a:spcPts val="0"/>
                        </a:spcAft>
                        <a:buNone/>
                      </a:pPr>
                      <a:r>
                        <a:rPr lang="en" sz="1200"/>
                        <a:t>[0.01, 0.2, 0.01 …. 0.04]</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4</a:t>
                      </a:r>
                      <a:r>
                        <a:rPr lang="en" sz="1200"/>
                        <a:t>.33</a:t>
                      </a:r>
                      <a:endParaRPr sz="1200"/>
                    </a:p>
                  </a:txBody>
                  <a:tcPr marT="91425" marB="91425" marR="91425" marL="91425"/>
                </a:tc>
              </a:tr>
              <a:tr h="361975">
                <a:tc>
                  <a:txBody>
                    <a:bodyPr/>
                    <a:lstStyle/>
                    <a:p>
                      <a:pPr indent="0" lvl="0" marL="0" rtl="0" algn="l">
                        <a:spcBef>
                          <a:spcPts val="0"/>
                        </a:spcBef>
                        <a:spcAft>
                          <a:spcPts val="0"/>
                        </a:spcAft>
                        <a:buNone/>
                      </a:pPr>
                      <a:r>
                        <a:rPr lang="en" sz="1200"/>
                        <a:t>…</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556900">
                <a:tc>
                  <a:txBody>
                    <a:bodyPr/>
                    <a:lstStyle/>
                    <a:p>
                      <a:pPr indent="0" lvl="0" marL="0" rtl="0" algn="l">
                        <a:spcBef>
                          <a:spcPts val="0"/>
                        </a:spcBef>
                        <a:spcAft>
                          <a:spcPts val="0"/>
                        </a:spcAft>
                        <a:buNone/>
                      </a:pPr>
                      <a:r>
                        <a:rPr lang="en" sz="1200"/>
                        <a:t>Sample 300</a:t>
                      </a:r>
                      <a:endParaRPr sz="1200"/>
                    </a:p>
                  </a:txBody>
                  <a:tcPr marT="91425" marB="91425" marR="91425" marL="91425"/>
                </a:tc>
                <a:tc>
                  <a:txBody>
                    <a:bodyPr/>
                    <a:lstStyle/>
                    <a:p>
                      <a:pPr indent="0" lvl="0" marL="0" rtl="0" algn="l">
                        <a:spcBef>
                          <a:spcPts val="0"/>
                        </a:spcBef>
                        <a:spcAft>
                          <a:spcPts val="0"/>
                        </a:spcAft>
                        <a:buNone/>
                      </a:pPr>
                      <a:r>
                        <a:rPr lang="en" sz="1200"/>
                        <a:t>True</a:t>
                      </a:r>
                      <a:endParaRPr sz="1200"/>
                    </a:p>
                  </a:txBody>
                  <a:tcPr marT="91425" marB="91425" marR="91425" marL="91425"/>
                </a:tc>
                <a:tc>
                  <a:txBody>
                    <a:bodyPr/>
                    <a:lstStyle/>
                    <a:p>
                      <a:pPr indent="0" lvl="0" marL="0" rtl="0" algn="l">
                        <a:spcBef>
                          <a:spcPts val="0"/>
                        </a:spcBef>
                        <a:spcAft>
                          <a:spcPts val="0"/>
                        </a:spcAft>
                        <a:buNone/>
                      </a:pPr>
                      <a:r>
                        <a:rPr lang="en" sz="1200"/>
                        <a:t>[0.1, 0.02, 0.04 …. 0.06]</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1.94</a:t>
                      </a:r>
                      <a:endParaRPr sz="12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Softmax probabilities - Claim validation</a:t>
            </a:r>
            <a:endParaRPr/>
          </a:p>
        </p:txBody>
      </p:sp>
      <p:sp>
        <p:nvSpPr>
          <p:cNvPr id="233" name="Google Shape;233;p25"/>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Whether there is a difference in </a:t>
            </a:r>
            <a:r>
              <a:rPr b="1" lang="en"/>
              <a:t>entropy</a:t>
            </a:r>
            <a:r>
              <a:rPr b="1" lang="en"/>
              <a:t> distribution of first token generation when </a:t>
            </a:r>
            <a:r>
              <a:rPr b="1" lang="en"/>
              <a:t>hallucination occurs?</a:t>
            </a:r>
            <a:endParaRPr b="1"/>
          </a:p>
        </p:txBody>
      </p:sp>
      <p:sp>
        <p:nvSpPr>
          <p:cNvPr id="234" name="Google Shape;234;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5"/>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pic>
        <p:nvPicPr>
          <p:cNvPr id="236" name="Google Shape;236;p25"/>
          <p:cNvPicPr preferRelativeResize="0"/>
          <p:nvPr/>
        </p:nvPicPr>
        <p:blipFill>
          <a:blip r:embed="rId3">
            <a:alphaModFix/>
          </a:blip>
          <a:stretch>
            <a:fillRect/>
          </a:stretch>
        </p:blipFill>
        <p:spPr>
          <a:xfrm>
            <a:off x="909650" y="2010850"/>
            <a:ext cx="6690326" cy="279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Softmax probabilities</a:t>
            </a:r>
            <a:r>
              <a:rPr lang="en"/>
              <a:t> - Claim validation</a:t>
            </a:r>
            <a:endParaRPr/>
          </a:p>
        </p:txBody>
      </p:sp>
      <p:sp>
        <p:nvSpPr>
          <p:cNvPr id="242" name="Google Shape;242;p26"/>
          <p:cNvSpPr txBox="1"/>
          <p:nvPr>
            <p:ph idx="1" type="body"/>
          </p:nvPr>
        </p:nvSpPr>
        <p:spPr>
          <a:xfrm>
            <a:off x="819150" y="1550700"/>
            <a:ext cx="7505700" cy="28881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T-test for entropy values on 2 groups - </a:t>
            </a:r>
            <a:r>
              <a:rPr lang="en"/>
              <a:t>Hallucination </a:t>
            </a:r>
            <a:r>
              <a:rPr lang="en"/>
              <a:t>True vs False: p=0.115 &gt; 0.05 </a:t>
            </a:r>
            <a:endParaRPr/>
          </a:p>
          <a:p>
            <a:pPr indent="0" lvl="0" marL="457200" rtl="0" algn="l">
              <a:spcBef>
                <a:spcPts val="1200"/>
              </a:spcBef>
              <a:spcAft>
                <a:spcPts val="0"/>
              </a:spcAft>
              <a:buNone/>
            </a:pPr>
            <a:r>
              <a:rPr lang="en"/>
              <a:t>(insignificant, but distribution is unlikely normal)</a:t>
            </a:r>
            <a:endParaRPr/>
          </a:p>
          <a:p>
            <a:pPr indent="-304958" lvl="0" marL="457200" rtl="0" algn="l">
              <a:spcBef>
                <a:spcPts val="1200"/>
              </a:spcBef>
              <a:spcAft>
                <a:spcPts val="0"/>
              </a:spcAft>
              <a:buSzPct val="100000"/>
              <a:buChar char="●"/>
            </a:pPr>
            <a:r>
              <a:rPr lang="en"/>
              <a:t>Mann–Whitney U test for non-normal distribution:</a:t>
            </a:r>
            <a:endParaRPr/>
          </a:p>
          <a:p>
            <a:pPr indent="0" lvl="0" marL="0" rtl="0" algn="l">
              <a:spcBef>
                <a:spcPts val="1200"/>
              </a:spcBef>
              <a:spcAft>
                <a:spcPts val="0"/>
              </a:spcAft>
              <a:buNone/>
            </a:pPr>
            <a:r>
              <a:rPr lang="en"/>
              <a:t>	Results suggest that there is relationship: when h</a:t>
            </a:r>
            <a:r>
              <a:rPr lang="en"/>
              <a:t>allucination is true, the softmax probabilities entropy is less.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43" name="Google Shape;243;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6"/>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graphicFrame>
        <p:nvGraphicFramePr>
          <p:cNvPr id="245" name="Google Shape;245;p26"/>
          <p:cNvGraphicFramePr/>
          <p:nvPr/>
        </p:nvGraphicFramePr>
        <p:xfrm>
          <a:off x="1314875" y="2990250"/>
          <a:ext cx="3000000" cy="3000000"/>
        </p:xfrm>
        <a:graphic>
          <a:graphicData uri="http://schemas.openxmlformats.org/drawingml/2006/table">
            <a:tbl>
              <a:tblPr>
                <a:noFill/>
                <a:tableStyleId>{13EEE4F8-C5F8-42DB-893C-8BBFA3DF0DB8}</a:tableStyleId>
              </a:tblPr>
              <a:tblGrid>
                <a:gridCol w="1863150"/>
                <a:gridCol w="1339000"/>
              </a:tblGrid>
              <a:tr h="292975">
                <a:tc>
                  <a:txBody>
                    <a:bodyPr/>
                    <a:lstStyle/>
                    <a:p>
                      <a:pPr indent="0" lvl="0" marL="0" rtl="0" algn="l">
                        <a:spcBef>
                          <a:spcPts val="0"/>
                        </a:spcBef>
                        <a:spcAft>
                          <a:spcPts val="0"/>
                        </a:spcAft>
                        <a:buNone/>
                      </a:pPr>
                      <a:r>
                        <a:rPr lang="en" sz="1000"/>
                        <a:t>Mann–Whitney U test</a:t>
                      </a:r>
                      <a:endParaRPr sz="1000"/>
                    </a:p>
                  </a:txBody>
                  <a:tcPr marT="91425" marB="91425" marR="91425" marL="91425"/>
                </a:tc>
                <a:tc>
                  <a:txBody>
                    <a:bodyPr/>
                    <a:lstStyle/>
                    <a:p>
                      <a:pPr indent="0" lvl="0" marL="0" rtl="0" algn="l">
                        <a:spcBef>
                          <a:spcPts val="0"/>
                        </a:spcBef>
                        <a:spcAft>
                          <a:spcPts val="0"/>
                        </a:spcAft>
                        <a:buNone/>
                      </a:pPr>
                      <a:r>
                        <a:rPr lang="en" sz="1000"/>
                        <a:t>p-values</a:t>
                      </a:r>
                      <a:endParaRPr sz="1000"/>
                    </a:p>
                  </a:txBody>
                  <a:tcPr marT="91425" marB="91425" marR="91425" marL="91425"/>
                </a:tc>
              </a:tr>
              <a:tr h="280400">
                <a:tc>
                  <a:txBody>
                    <a:bodyPr/>
                    <a:lstStyle/>
                    <a:p>
                      <a:pPr indent="0" lvl="0" marL="0" rtl="0" algn="l">
                        <a:spcBef>
                          <a:spcPts val="0"/>
                        </a:spcBef>
                        <a:spcAft>
                          <a:spcPts val="0"/>
                        </a:spcAft>
                        <a:buNone/>
                      </a:pPr>
                      <a:r>
                        <a:rPr lang="en" sz="1000"/>
                        <a:t>2-sides</a:t>
                      </a:r>
                      <a:endParaRPr sz="1000"/>
                    </a:p>
                  </a:txBody>
                  <a:tcPr marT="91425" marB="91425" marR="91425" marL="91425"/>
                </a:tc>
                <a:tc>
                  <a:txBody>
                    <a:bodyPr/>
                    <a:lstStyle/>
                    <a:p>
                      <a:pPr indent="0" lvl="0" marL="0" rtl="0" algn="l">
                        <a:spcBef>
                          <a:spcPts val="0"/>
                        </a:spcBef>
                        <a:spcAft>
                          <a:spcPts val="0"/>
                        </a:spcAft>
                        <a:buNone/>
                      </a:pPr>
                      <a:r>
                        <a:rPr b="1" lang="en" sz="1000"/>
                        <a:t>0.00946 &lt; 0.05</a:t>
                      </a:r>
                      <a:endParaRPr b="1" sz="1000"/>
                    </a:p>
                  </a:txBody>
                  <a:tcPr marT="91425" marB="91425" marR="91425" marL="91425"/>
                </a:tc>
              </a:tr>
              <a:tr h="267825">
                <a:tc>
                  <a:txBody>
                    <a:bodyPr/>
                    <a:lstStyle/>
                    <a:p>
                      <a:pPr indent="0" lvl="0" marL="0" rtl="0" algn="l">
                        <a:spcBef>
                          <a:spcPts val="0"/>
                        </a:spcBef>
                        <a:spcAft>
                          <a:spcPts val="0"/>
                        </a:spcAft>
                        <a:buNone/>
                      </a:pPr>
                      <a:r>
                        <a:rPr lang="en" sz="1000"/>
                        <a:t>Group True &lt; Group False</a:t>
                      </a:r>
                      <a:endParaRPr sz="1000"/>
                    </a:p>
                  </a:txBody>
                  <a:tcPr marT="91425" marB="91425" marR="91425" marL="91425"/>
                </a:tc>
                <a:tc>
                  <a:txBody>
                    <a:bodyPr/>
                    <a:lstStyle/>
                    <a:p>
                      <a:pPr indent="0" lvl="0" marL="0" rtl="0" algn="l">
                        <a:spcBef>
                          <a:spcPts val="0"/>
                        </a:spcBef>
                        <a:spcAft>
                          <a:spcPts val="0"/>
                        </a:spcAft>
                        <a:buNone/>
                      </a:pPr>
                      <a:r>
                        <a:rPr b="1" lang="en" sz="1000"/>
                        <a:t>0.00473 &lt; 0.05</a:t>
                      </a:r>
                      <a:endParaRPr b="1" sz="1000"/>
                    </a:p>
                  </a:txBody>
                  <a:tcPr marT="91425" marB="91425" marR="91425" marL="91425"/>
                </a:tc>
              </a:tr>
              <a:tr h="267800">
                <a:tc>
                  <a:txBody>
                    <a:bodyPr/>
                    <a:lstStyle/>
                    <a:p>
                      <a:pPr indent="0" lvl="0" marL="0" rtl="0" algn="l">
                        <a:spcBef>
                          <a:spcPts val="0"/>
                        </a:spcBef>
                        <a:spcAft>
                          <a:spcPts val="0"/>
                        </a:spcAft>
                        <a:buNone/>
                      </a:pPr>
                      <a:r>
                        <a:rPr lang="en" sz="1000"/>
                        <a:t>Group True &gt; Group False</a:t>
                      </a:r>
                      <a:endParaRPr sz="1000"/>
                    </a:p>
                  </a:txBody>
                  <a:tcPr marT="91425" marB="91425" marR="91425" marL="91425"/>
                </a:tc>
                <a:tc>
                  <a:txBody>
                    <a:bodyPr/>
                    <a:lstStyle/>
                    <a:p>
                      <a:pPr indent="0" lvl="0" marL="0" rtl="0" algn="l">
                        <a:spcBef>
                          <a:spcPts val="0"/>
                        </a:spcBef>
                        <a:spcAft>
                          <a:spcPts val="0"/>
                        </a:spcAft>
                        <a:buNone/>
                      </a:pPr>
                      <a:r>
                        <a:rPr lang="en" sz="1000"/>
                        <a:t>0.995</a:t>
                      </a:r>
                      <a:endParaRPr sz="1000"/>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819150" y="377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600"/>
              <a:t>Softmax probabilities - implementation results</a:t>
            </a:r>
            <a:endParaRPr sz="2600"/>
          </a:p>
        </p:txBody>
      </p:sp>
      <p:sp>
        <p:nvSpPr>
          <p:cNvPr id="251" name="Google Shape;251;p27"/>
          <p:cNvSpPr txBox="1"/>
          <p:nvPr>
            <p:ph idx="1" type="body"/>
          </p:nvPr>
        </p:nvSpPr>
        <p:spPr>
          <a:xfrm>
            <a:off x="819150" y="1119450"/>
            <a:ext cx="7505700" cy="353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features = 32000 softmax probabilities values. Output = Softmax probabilities of 2 classes (True/False)</a:t>
            </a:r>
            <a:endParaRPr/>
          </a:p>
          <a:p>
            <a:pPr indent="0" lvl="0" marL="0" rtl="0" algn="l">
              <a:spcBef>
                <a:spcPts val="1200"/>
              </a:spcBef>
              <a:spcAft>
                <a:spcPts val="0"/>
              </a:spcAft>
              <a:buNone/>
            </a:pPr>
            <a:r>
              <a:rPr lang="en"/>
              <a:t>Sample size = 300. True 36%, False 64%</a:t>
            </a:r>
            <a:endParaRPr/>
          </a:p>
          <a:p>
            <a:pPr indent="0" lvl="0" marL="0" rtl="0" algn="l">
              <a:spcBef>
                <a:spcPts val="1200"/>
              </a:spcBef>
              <a:spcAft>
                <a:spcPts val="0"/>
              </a:spcAft>
              <a:buNone/>
            </a:pPr>
            <a:r>
              <a:rPr lang="en"/>
              <a:t>We build a neuron-network based classifier: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sp>
        <p:nvSpPr>
          <p:cNvPr id="252" name="Google Shape;252;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p27"/>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pic>
        <p:nvPicPr>
          <p:cNvPr id="254" name="Google Shape;254;p27"/>
          <p:cNvPicPr preferRelativeResize="0"/>
          <p:nvPr/>
        </p:nvPicPr>
        <p:blipFill>
          <a:blip r:embed="rId3">
            <a:alphaModFix/>
          </a:blip>
          <a:stretch>
            <a:fillRect/>
          </a:stretch>
        </p:blipFill>
        <p:spPr>
          <a:xfrm>
            <a:off x="5405044" y="2373050"/>
            <a:ext cx="2985676" cy="1742176"/>
          </a:xfrm>
          <a:prstGeom prst="rect">
            <a:avLst/>
          </a:prstGeom>
          <a:noFill/>
          <a:ln>
            <a:noFill/>
          </a:ln>
        </p:spPr>
      </p:pic>
      <p:graphicFrame>
        <p:nvGraphicFramePr>
          <p:cNvPr id="255" name="Google Shape;255;p27"/>
          <p:cNvGraphicFramePr/>
          <p:nvPr/>
        </p:nvGraphicFramePr>
        <p:xfrm>
          <a:off x="919725" y="2373050"/>
          <a:ext cx="3000000" cy="3000000"/>
        </p:xfrm>
        <a:graphic>
          <a:graphicData uri="http://schemas.openxmlformats.org/drawingml/2006/table">
            <a:tbl>
              <a:tblPr>
                <a:noFill/>
                <a:tableStyleId>{13EEE4F8-C5F8-42DB-893C-8BBFA3DF0DB8}</a:tableStyleId>
              </a:tblPr>
              <a:tblGrid>
                <a:gridCol w="1664175"/>
                <a:gridCol w="1013700"/>
                <a:gridCol w="974400"/>
              </a:tblGrid>
              <a:tr h="360450">
                <a:tc>
                  <a:txBody>
                    <a:bodyPr/>
                    <a:lstStyle/>
                    <a:p>
                      <a:pPr indent="0" lvl="0" marL="0" rtl="0" algn="l">
                        <a:spcBef>
                          <a:spcPts val="0"/>
                        </a:spcBef>
                        <a:spcAft>
                          <a:spcPts val="0"/>
                        </a:spcAft>
                        <a:buNone/>
                      </a:pPr>
                      <a:r>
                        <a:rPr lang="en" sz="1000"/>
                        <a:t>Architectures</a:t>
                      </a:r>
                      <a:endParaRPr sz="1000"/>
                    </a:p>
                  </a:txBody>
                  <a:tcPr marT="91425" marB="91425" marR="91425" marL="91425"/>
                </a:tc>
                <a:tc>
                  <a:txBody>
                    <a:bodyPr/>
                    <a:lstStyle/>
                    <a:p>
                      <a:pPr indent="0" lvl="0" marL="0" rtl="0" algn="l">
                        <a:spcBef>
                          <a:spcPts val="0"/>
                        </a:spcBef>
                        <a:spcAft>
                          <a:spcPts val="0"/>
                        </a:spcAft>
                        <a:buNone/>
                      </a:pPr>
                      <a:r>
                        <a:rPr lang="en" sz="1000"/>
                        <a:t>AUROC</a:t>
                      </a:r>
                      <a:endParaRPr sz="1000"/>
                    </a:p>
                  </a:txBody>
                  <a:tcPr marT="91425" marB="91425" marR="91425" marL="91425"/>
                </a:tc>
                <a:tc>
                  <a:txBody>
                    <a:bodyPr/>
                    <a:lstStyle/>
                    <a:p>
                      <a:pPr indent="0" lvl="0" marL="0" rtl="0" algn="l">
                        <a:spcBef>
                          <a:spcPts val="0"/>
                        </a:spcBef>
                        <a:spcAft>
                          <a:spcPts val="0"/>
                        </a:spcAft>
                        <a:buNone/>
                      </a:pPr>
                      <a:r>
                        <a:rPr lang="en" sz="1000"/>
                        <a:t>Accuracy</a:t>
                      </a:r>
                      <a:endParaRPr sz="1000"/>
                    </a:p>
                  </a:txBody>
                  <a:tcPr marT="91425" marB="91425" marR="91425" marL="91425"/>
                </a:tc>
              </a:tr>
              <a:tr h="360450">
                <a:tc>
                  <a:txBody>
                    <a:bodyPr/>
                    <a:lstStyle/>
                    <a:p>
                      <a:pPr indent="0" lvl="0" marL="0" rtl="0" algn="l">
                        <a:spcBef>
                          <a:spcPts val="0"/>
                        </a:spcBef>
                        <a:spcAft>
                          <a:spcPts val="0"/>
                        </a:spcAft>
                        <a:buNone/>
                      </a:pPr>
                      <a:r>
                        <a:rPr b="1" lang="en" sz="1000"/>
                        <a:t>1 Hidden Layer 128</a:t>
                      </a:r>
                      <a:endParaRPr b="1" sz="1000"/>
                    </a:p>
                  </a:txBody>
                  <a:tcPr marT="91425" marB="91425" marR="91425" marL="91425"/>
                </a:tc>
                <a:tc>
                  <a:txBody>
                    <a:bodyPr/>
                    <a:lstStyle/>
                    <a:p>
                      <a:pPr indent="0" lvl="0" marL="0" rtl="0" algn="l">
                        <a:spcBef>
                          <a:spcPts val="0"/>
                        </a:spcBef>
                        <a:spcAft>
                          <a:spcPts val="0"/>
                        </a:spcAft>
                        <a:buNone/>
                      </a:pPr>
                      <a:r>
                        <a:rPr b="1" lang="en" sz="1000"/>
                        <a:t>0.55-0.66</a:t>
                      </a:r>
                      <a:endParaRPr b="1" sz="1000"/>
                    </a:p>
                  </a:txBody>
                  <a:tcPr marT="91425" marB="91425" marR="91425" marL="91425"/>
                </a:tc>
                <a:tc>
                  <a:txBody>
                    <a:bodyPr/>
                    <a:lstStyle/>
                    <a:p>
                      <a:pPr indent="0" lvl="0" marL="0" rtl="0" algn="l">
                        <a:spcBef>
                          <a:spcPts val="0"/>
                        </a:spcBef>
                        <a:spcAft>
                          <a:spcPts val="0"/>
                        </a:spcAft>
                        <a:buNone/>
                      </a:pPr>
                      <a:r>
                        <a:rPr b="1" lang="en" sz="1000"/>
                        <a:t>0.63-0.70</a:t>
                      </a:r>
                      <a:endParaRPr b="1" sz="1000"/>
                    </a:p>
                  </a:txBody>
                  <a:tcPr marT="91425" marB="91425" marR="91425" marL="91425"/>
                </a:tc>
              </a:tr>
              <a:tr h="360450">
                <a:tc>
                  <a:txBody>
                    <a:bodyPr/>
                    <a:lstStyle/>
                    <a:p>
                      <a:pPr indent="0" lvl="0" marL="0" rtl="0" algn="l">
                        <a:spcBef>
                          <a:spcPts val="0"/>
                        </a:spcBef>
                        <a:spcAft>
                          <a:spcPts val="0"/>
                        </a:spcAft>
                        <a:buNone/>
                      </a:pPr>
                      <a:r>
                        <a:rPr lang="en" sz="1000"/>
                        <a:t>1 Hidden Layer 256</a:t>
                      </a:r>
                      <a:endParaRPr sz="1000"/>
                    </a:p>
                  </a:txBody>
                  <a:tcPr marT="91425" marB="91425" marR="91425" marL="91425"/>
                </a:tc>
                <a:tc>
                  <a:txBody>
                    <a:bodyPr/>
                    <a:lstStyle/>
                    <a:p>
                      <a:pPr indent="0" lvl="0" marL="0" rtl="0" algn="l">
                        <a:spcBef>
                          <a:spcPts val="0"/>
                        </a:spcBef>
                        <a:spcAft>
                          <a:spcPts val="0"/>
                        </a:spcAft>
                        <a:buNone/>
                      </a:pPr>
                      <a:r>
                        <a:rPr lang="en" sz="1000"/>
                        <a:t>0.56-0.65</a:t>
                      </a:r>
                      <a:endParaRPr sz="1000"/>
                    </a:p>
                  </a:txBody>
                  <a:tcPr marT="91425" marB="91425" marR="91425" marL="91425"/>
                </a:tc>
                <a:tc>
                  <a:txBody>
                    <a:bodyPr/>
                    <a:lstStyle/>
                    <a:p>
                      <a:pPr indent="0" lvl="0" marL="0" rtl="0" algn="l">
                        <a:spcBef>
                          <a:spcPts val="0"/>
                        </a:spcBef>
                        <a:spcAft>
                          <a:spcPts val="0"/>
                        </a:spcAft>
                        <a:buNone/>
                      </a:pPr>
                      <a:r>
                        <a:rPr lang="en" sz="1000"/>
                        <a:t>0.63-0.65</a:t>
                      </a:r>
                      <a:endParaRPr sz="1000"/>
                    </a:p>
                  </a:txBody>
                  <a:tcPr marT="91425" marB="91425" marR="91425" marL="91425"/>
                </a:tc>
              </a:tr>
              <a:tr h="360450">
                <a:tc>
                  <a:txBody>
                    <a:bodyPr/>
                    <a:lstStyle/>
                    <a:p>
                      <a:pPr indent="0" lvl="0" marL="0" rtl="0" algn="l">
                        <a:spcBef>
                          <a:spcPts val="0"/>
                        </a:spcBef>
                        <a:spcAft>
                          <a:spcPts val="0"/>
                        </a:spcAft>
                        <a:buNone/>
                      </a:pPr>
                      <a:r>
                        <a:rPr lang="en" sz="1000"/>
                        <a:t>1 Hidden Layer 1024</a:t>
                      </a:r>
                      <a:endParaRPr sz="1000"/>
                    </a:p>
                  </a:txBody>
                  <a:tcPr marT="91425" marB="91425" marR="91425" marL="91425"/>
                </a:tc>
                <a:tc>
                  <a:txBody>
                    <a:bodyPr/>
                    <a:lstStyle/>
                    <a:p>
                      <a:pPr indent="0" lvl="0" marL="0" rtl="0" algn="l">
                        <a:spcBef>
                          <a:spcPts val="0"/>
                        </a:spcBef>
                        <a:spcAft>
                          <a:spcPts val="0"/>
                        </a:spcAft>
                        <a:buNone/>
                      </a:pPr>
                      <a:r>
                        <a:rPr lang="en" sz="1000"/>
                        <a:t>0.55-0.65</a:t>
                      </a:r>
                      <a:endParaRPr sz="1000"/>
                    </a:p>
                  </a:txBody>
                  <a:tcPr marT="91425" marB="91425" marR="91425" marL="91425"/>
                </a:tc>
                <a:tc>
                  <a:txBody>
                    <a:bodyPr/>
                    <a:lstStyle/>
                    <a:p>
                      <a:pPr indent="0" lvl="0" marL="0" rtl="0" algn="l">
                        <a:spcBef>
                          <a:spcPts val="0"/>
                        </a:spcBef>
                        <a:spcAft>
                          <a:spcPts val="0"/>
                        </a:spcAft>
                        <a:buNone/>
                      </a:pPr>
                      <a:r>
                        <a:rPr lang="en" sz="1000"/>
                        <a:t>0.60-0.67</a:t>
                      </a:r>
                      <a:endParaRPr sz="1000"/>
                    </a:p>
                  </a:txBody>
                  <a:tcPr marT="91425" marB="91425" marR="91425" marL="91425"/>
                </a:tc>
              </a:tr>
              <a:tr h="360450">
                <a:tc>
                  <a:txBody>
                    <a:bodyPr/>
                    <a:lstStyle/>
                    <a:p>
                      <a:pPr indent="0" lvl="0" marL="0" rtl="0" algn="l">
                        <a:spcBef>
                          <a:spcPts val="0"/>
                        </a:spcBef>
                        <a:spcAft>
                          <a:spcPts val="0"/>
                        </a:spcAft>
                        <a:buNone/>
                      </a:pPr>
                      <a:r>
                        <a:rPr lang="en" sz="1000"/>
                        <a:t>2 Hidden Layer 1024, 256</a:t>
                      </a:r>
                      <a:endParaRPr sz="1000"/>
                    </a:p>
                  </a:txBody>
                  <a:tcPr marT="91425" marB="91425" marR="91425" marL="91425"/>
                </a:tc>
                <a:tc>
                  <a:txBody>
                    <a:bodyPr/>
                    <a:lstStyle/>
                    <a:p>
                      <a:pPr indent="0" lvl="0" marL="0" rtl="0" algn="l">
                        <a:spcBef>
                          <a:spcPts val="0"/>
                        </a:spcBef>
                        <a:spcAft>
                          <a:spcPts val="0"/>
                        </a:spcAft>
                        <a:buNone/>
                      </a:pPr>
                      <a:r>
                        <a:rPr lang="en" sz="1000"/>
                        <a:t>0.51-0.60</a:t>
                      </a:r>
                      <a:endParaRPr sz="1000"/>
                    </a:p>
                  </a:txBody>
                  <a:tcPr marT="91425" marB="91425" marR="91425" marL="91425"/>
                </a:tc>
                <a:tc>
                  <a:txBody>
                    <a:bodyPr/>
                    <a:lstStyle/>
                    <a:p>
                      <a:pPr indent="0" lvl="0" marL="0" rtl="0" algn="l">
                        <a:spcBef>
                          <a:spcPts val="0"/>
                        </a:spcBef>
                        <a:spcAft>
                          <a:spcPts val="0"/>
                        </a:spcAft>
                        <a:buNone/>
                      </a:pPr>
                      <a:r>
                        <a:rPr lang="en" sz="1000"/>
                        <a:t>0.58-0.65</a:t>
                      </a:r>
                      <a:endParaRPr sz="1000"/>
                    </a:p>
                  </a:txBody>
                  <a:tcPr marT="91425" marB="91425" marR="91425" marL="91425"/>
                </a:tc>
              </a:tr>
              <a:tr h="360450">
                <a:tc>
                  <a:txBody>
                    <a:bodyPr/>
                    <a:lstStyle/>
                    <a:p>
                      <a:pPr indent="0" lvl="0" marL="0" rtl="0" algn="l">
                        <a:spcBef>
                          <a:spcPts val="0"/>
                        </a:spcBef>
                        <a:spcAft>
                          <a:spcPts val="0"/>
                        </a:spcAft>
                        <a:buNone/>
                      </a:pPr>
                      <a:r>
                        <a:rPr lang="en" sz="1000"/>
                        <a:t>2 Hidden Layer 2048, 512</a:t>
                      </a:r>
                      <a:endParaRPr sz="1000"/>
                    </a:p>
                  </a:txBody>
                  <a:tcPr marT="91425" marB="91425" marR="91425" marL="91425"/>
                </a:tc>
                <a:tc>
                  <a:txBody>
                    <a:bodyPr/>
                    <a:lstStyle/>
                    <a:p>
                      <a:pPr indent="0" lvl="0" marL="0" rtl="0" algn="l">
                        <a:spcBef>
                          <a:spcPts val="0"/>
                        </a:spcBef>
                        <a:spcAft>
                          <a:spcPts val="0"/>
                        </a:spcAft>
                        <a:buNone/>
                      </a:pPr>
                      <a:r>
                        <a:rPr lang="en" sz="1000"/>
                        <a:t>0.54-0.60</a:t>
                      </a:r>
                      <a:endParaRPr sz="1000"/>
                    </a:p>
                  </a:txBody>
                  <a:tcPr marT="91425" marB="91425" marR="91425" marL="91425"/>
                </a:tc>
                <a:tc>
                  <a:txBody>
                    <a:bodyPr/>
                    <a:lstStyle/>
                    <a:p>
                      <a:pPr indent="0" lvl="0" marL="0" rtl="0" algn="l">
                        <a:spcBef>
                          <a:spcPts val="0"/>
                        </a:spcBef>
                        <a:spcAft>
                          <a:spcPts val="0"/>
                        </a:spcAft>
                        <a:buNone/>
                      </a:pPr>
                      <a:r>
                        <a:rPr lang="en" sz="1000"/>
                        <a:t>0.55-0.58</a:t>
                      </a:r>
                      <a:endParaRPr sz="1000"/>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Self-Attention</a:t>
            </a:r>
            <a:endParaRPr/>
          </a:p>
        </p:txBody>
      </p:sp>
      <p:sp>
        <p:nvSpPr>
          <p:cNvPr id="261" name="Google Shape;261;p28"/>
          <p:cNvSpPr txBox="1"/>
          <p:nvPr>
            <p:ph idx="1" type="body"/>
          </p:nvPr>
        </p:nvSpPr>
        <p:spPr>
          <a:xfrm>
            <a:off x="819150" y="2049175"/>
            <a:ext cx="78945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262626"/>
                </a:solidFill>
                <a:latin typeface="Arial"/>
                <a:ea typeface="Arial"/>
                <a:cs typeface="Arial"/>
                <a:sym typeface="Arial"/>
              </a:rPr>
              <a:t>How importance of each token in a sequence relative to the other tokens?</a:t>
            </a:r>
            <a:endParaRPr sz="1800">
              <a:solidFill>
                <a:srgbClr val="262626"/>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2" name="Google Shape;262;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3" name="Google Shape;263;p28"/>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29"/>
          <p:cNvSpPr txBox="1"/>
          <p:nvPr/>
        </p:nvSpPr>
        <p:spPr>
          <a:xfrm>
            <a:off x="212850" y="2326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
        <p:nvSpPr>
          <p:cNvPr id="270" name="Google Shape;270;p29"/>
          <p:cNvSpPr txBox="1"/>
          <p:nvPr>
            <p:ph type="title"/>
          </p:nvPr>
        </p:nvSpPr>
        <p:spPr>
          <a:xfrm>
            <a:off x="126525" y="2094450"/>
            <a:ext cx="36873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Self-Attention</a:t>
            </a:r>
            <a:endParaRPr/>
          </a:p>
        </p:txBody>
      </p:sp>
      <p:pic>
        <p:nvPicPr>
          <p:cNvPr id="271" name="Google Shape;271;p29"/>
          <p:cNvPicPr preferRelativeResize="0"/>
          <p:nvPr/>
        </p:nvPicPr>
        <p:blipFill>
          <a:blip r:embed="rId3">
            <a:alphaModFix/>
          </a:blip>
          <a:stretch>
            <a:fillRect/>
          </a:stretch>
        </p:blipFill>
        <p:spPr>
          <a:xfrm>
            <a:off x="4043200" y="508925"/>
            <a:ext cx="4591126" cy="3900200"/>
          </a:xfrm>
          <a:prstGeom prst="rect">
            <a:avLst/>
          </a:prstGeom>
          <a:noFill/>
          <a:ln>
            <a:noFill/>
          </a:ln>
        </p:spPr>
      </p:pic>
      <p:sp>
        <p:nvSpPr>
          <p:cNvPr id="272" name="Google Shape;272;p29"/>
          <p:cNvSpPr txBox="1"/>
          <p:nvPr/>
        </p:nvSpPr>
        <p:spPr>
          <a:xfrm>
            <a:off x="302650" y="4409125"/>
            <a:ext cx="7388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prompt = </a:t>
            </a:r>
            <a:r>
              <a:rPr lang="en" sz="2000">
                <a:solidFill>
                  <a:srgbClr val="FF0000"/>
                </a:solidFill>
                <a:latin typeface="Calibri"/>
                <a:ea typeface="Calibri"/>
                <a:cs typeface="Calibri"/>
                <a:sym typeface="Calibri"/>
              </a:rPr>
              <a:t>'What is the capital of Japan?’</a:t>
            </a:r>
            <a:r>
              <a:rPr lang="en" sz="2000">
                <a:solidFill>
                  <a:srgbClr val="262626"/>
                </a:solidFill>
                <a:latin typeface="Calibri"/>
                <a:ea typeface="Calibri"/>
                <a:cs typeface="Calibri"/>
                <a:sym typeface="Calibri"/>
              </a:rPr>
              <a:t>, next token = </a:t>
            </a:r>
            <a:r>
              <a:rPr lang="en" sz="2000">
                <a:solidFill>
                  <a:srgbClr val="FF0000"/>
                </a:solidFill>
                <a:latin typeface="Calibri"/>
                <a:ea typeface="Calibri"/>
                <a:cs typeface="Calibri"/>
                <a:sym typeface="Calibri"/>
              </a:rPr>
              <a:t>“Tokyo”</a:t>
            </a:r>
            <a:endParaRPr sz="2000">
              <a:solidFill>
                <a:srgbClr val="FF0000"/>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  Author’s idea</a:t>
            </a:r>
            <a:endParaRPr/>
          </a:p>
        </p:txBody>
      </p:sp>
      <p:sp>
        <p:nvSpPr>
          <p:cNvPr id="278" name="Google Shape;278;p30"/>
          <p:cNvSpPr txBox="1"/>
          <p:nvPr>
            <p:ph idx="1" type="body"/>
          </p:nvPr>
        </p:nvSpPr>
        <p:spPr>
          <a:xfrm>
            <a:off x="819150" y="1550700"/>
            <a:ext cx="7932900" cy="2888100"/>
          </a:xfrm>
          <a:prstGeom prst="rect">
            <a:avLst/>
          </a:prstGeom>
        </p:spPr>
        <p:txBody>
          <a:bodyPr anchorCtr="0" anchor="t" bIns="91425" lIns="91425" spcFirstLastPara="1" rIns="91425" wrap="square" tIns="91425">
            <a:normAutofit fontScale="85000" lnSpcReduction="10000"/>
          </a:bodyPr>
          <a:lstStyle/>
          <a:p>
            <a:pPr indent="0" lvl="0" marL="0" rtl="0" algn="l">
              <a:spcBef>
                <a:spcPts val="500"/>
              </a:spcBef>
              <a:spcAft>
                <a:spcPts val="0"/>
              </a:spcAft>
              <a:buNone/>
            </a:pPr>
            <a:r>
              <a:rPr lang="en" sz="1647">
                <a:solidFill>
                  <a:srgbClr val="000000"/>
                </a:solidFill>
                <a:latin typeface="Arial"/>
                <a:ea typeface="Arial"/>
                <a:cs typeface="Arial"/>
                <a:sym typeface="Arial"/>
              </a:rPr>
              <a:t>Get</a:t>
            </a:r>
            <a:r>
              <a:rPr lang="en" sz="1647">
                <a:solidFill>
                  <a:srgbClr val="000000"/>
                </a:solidFill>
                <a:latin typeface="Arial"/>
                <a:ea typeface="Arial"/>
                <a:cs typeface="Arial"/>
                <a:sym typeface="Arial"/>
              </a:rPr>
              <a:t> the attention score between the last token of the input and first token of the output (Last layer)</a:t>
            </a:r>
            <a:endParaRPr sz="1647">
              <a:solidFill>
                <a:srgbClr val="000000"/>
              </a:solidFill>
              <a:latin typeface="Arial"/>
              <a:ea typeface="Arial"/>
              <a:cs typeface="Arial"/>
              <a:sym typeface="Arial"/>
            </a:endParaRPr>
          </a:p>
          <a:p>
            <a:pPr indent="0" lvl="0" marL="0" rtl="0" algn="l">
              <a:spcBef>
                <a:spcPts val="6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 sz="2117">
                <a:solidFill>
                  <a:srgbClr val="000000"/>
                </a:solidFill>
                <a:latin typeface="Arial"/>
                <a:ea typeface="Arial"/>
                <a:cs typeface="Arial"/>
                <a:sym typeface="Arial"/>
              </a:rPr>
              <a:t>Final prompt: (prompt after prediction)</a:t>
            </a:r>
            <a:endParaRPr sz="2117">
              <a:solidFill>
                <a:srgbClr val="000000"/>
              </a:solidFill>
              <a:latin typeface="Arial"/>
              <a:ea typeface="Arial"/>
              <a:cs typeface="Arial"/>
              <a:sym typeface="Arial"/>
            </a:endParaRPr>
          </a:p>
          <a:p>
            <a:pPr indent="0" lvl="0" marL="0" rtl="0" algn="l">
              <a:spcBef>
                <a:spcPts val="600"/>
              </a:spcBef>
              <a:spcAft>
                <a:spcPts val="0"/>
              </a:spcAft>
              <a:buNone/>
            </a:pPr>
            <a:r>
              <a:rPr lang="en" sz="2117">
                <a:solidFill>
                  <a:srgbClr val="FF0000"/>
                </a:solidFill>
                <a:latin typeface="Arial"/>
                <a:ea typeface="Arial"/>
                <a:cs typeface="Arial"/>
                <a:sym typeface="Arial"/>
              </a:rPr>
              <a:t>“What is the capital of Japan</a:t>
            </a:r>
            <a:r>
              <a:rPr b="1" lang="en" sz="2117">
                <a:solidFill>
                  <a:srgbClr val="FFC000"/>
                </a:solidFill>
                <a:latin typeface="Arial"/>
                <a:ea typeface="Arial"/>
                <a:cs typeface="Arial"/>
                <a:sym typeface="Arial"/>
              </a:rPr>
              <a:t>?</a:t>
            </a:r>
            <a:r>
              <a:rPr lang="en" sz="2117">
                <a:solidFill>
                  <a:srgbClr val="FF0000"/>
                </a:solidFill>
                <a:latin typeface="Arial"/>
                <a:ea typeface="Arial"/>
                <a:cs typeface="Arial"/>
                <a:sym typeface="Arial"/>
              </a:rPr>
              <a:t> </a:t>
            </a:r>
            <a:r>
              <a:rPr b="1" lang="en" sz="2117">
                <a:solidFill>
                  <a:srgbClr val="FFC000"/>
                </a:solidFill>
                <a:latin typeface="Arial"/>
                <a:ea typeface="Arial"/>
                <a:cs typeface="Arial"/>
                <a:sym typeface="Arial"/>
              </a:rPr>
              <a:t>Tokyo</a:t>
            </a:r>
            <a:r>
              <a:rPr lang="en" sz="2117">
                <a:solidFill>
                  <a:srgbClr val="FF0000"/>
                </a:solidFill>
                <a:latin typeface="Arial"/>
                <a:ea typeface="Arial"/>
                <a:cs typeface="Arial"/>
                <a:sym typeface="Arial"/>
              </a:rPr>
              <a:t> is the capital of Japan. &lt;stop&gt;”</a:t>
            </a:r>
            <a:endParaRPr sz="2117">
              <a:solidFill>
                <a:srgbClr val="FF0000"/>
              </a:solidFill>
              <a:latin typeface="Arial"/>
              <a:ea typeface="Arial"/>
              <a:cs typeface="Arial"/>
              <a:sym typeface="Arial"/>
            </a:endParaRPr>
          </a:p>
          <a:p>
            <a:pPr indent="0" lvl="0" marL="0" rtl="0" algn="l">
              <a:spcBef>
                <a:spcPts val="6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79" name="Google Shape;279;p3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0" name="Google Shape;280;p30"/>
          <p:cNvPicPr preferRelativeResize="0"/>
          <p:nvPr/>
        </p:nvPicPr>
        <p:blipFill>
          <a:blip r:embed="rId3">
            <a:alphaModFix/>
          </a:blip>
          <a:stretch>
            <a:fillRect/>
          </a:stretch>
        </p:blipFill>
        <p:spPr>
          <a:xfrm>
            <a:off x="819150" y="3269300"/>
            <a:ext cx="3379450" cy="540800"/>
          </a:xfrm>
          <a:prstGeom prst="rect">
            <a:avLst/>
          </a:prstGeom>
          <a:noFill/>
          <a:ln>
            <a:noFill/>
          </a:ln>
        </p:spPr>
      </p:pic>
      <p:pic>
        <p:nvPicPr>
          <p:cNvPr id="281" name="Google Shape;281;p30"/>
          <p:cNvPicPr preferRelativeResize="0"/>
          <p:nvPr/>
        </p:nvPicPr>
        <p:blipFill>
          <a:blip r:embed="rId4">
            <a:alphaModFix/>
          </a:blip>
          <a:stretch>
            <a:fillRect/>
          </a:stretch>
        </p:blipFill>
        <p:spPr>
          <a:xfrm>
            <a:off x="4198600" y="3269300"/>
            <a:ext cx="3719726" cy="540800"/>
          </a:xfrm>
          <a:prstGeom prst="rect">
            <a:avLst/>
          </a:prstGeom>
          <a:noFill/>
          <a:ln>
            <a:noFill/>
          </a:ln>
        </p:spPr>
      </p:pic>
      <p:sp>
        <p:nvSpPr>
          <p:cNvPr id="282" name="Google Shape;282;p30"/>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lang="en" sz="1800">
                <a:solidFill>
                  <a:srgbClr val="000000"/>
                </a:solidFill>
                <a:latin typeface="Arial"/>
                <a:ea typeface="Arial"/>
                <a:cs typeface="Arial"/>
                <a:sym typeface="Arial"/>
              </a:rPr>
              <a:t>Final prompt: (prompt after prediction)</a:t>
            </a:r>
            <a:endParaRPr sz="18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rPr lang="en" sz="1800">
                <a:solidFill>
                  <a:srgbClr val="FF0000"/>
                </a:solidFill>
                <a:latin typeface="Arial"/>
                <a:ea typeface="Arial"/>
                <a:cs typeface="Arial"/>
                <a:sym typeface="Arial"/>
              </a:rPr>
              <a:t>“What is the capital of Japan</a:t>
            </a:r>
            <a:r>
              <a:rPr b="1" lang="en" sz="1800">
                <a:solidFill>
                  <a:srgbClr val="FFC000"/>
                </a:solidFill>
                <a:latin typeface="Arial"/>
                <a:ea typeface="Arial"/>
                <a:cs typeface="Arial"/>
                <a:sym typeface="Arial"/>
              </a:rPr>
              <a:t>?</a:t>
            </a:r>
            <a:r>
              <a:rPr lang="en" sz="1800">
                <a:solidFill>
                  <a:srgbClr val="FF0000"/>
                </a:solidFill>
                <a:latin typeface="Arial"/>
                <a:ea typeface="Arial"/>
                <a:cs typeface="Arial"/>
                <a:sym typeface="Arial"/>
              </a:rPr>
              <a:t> </a:t>
            </a:r>
            <a:r>
              <a:rPr b="1" lang="en" sz="1800">
                <a:solidFill>
                  <a:srgbClr val="FFC000"/>
                </a:solidFill>
                <a:latin typeface="Arial"/>
                <a:ea typeface="Arial"/>
                <a:cs typeface="Arial"/>
                <a:sym typeface="Arial"/>
              </a:rPr>
              <a:t>Tokyo</a:t>
            </a:r>
            <a:r>
              <a:rPr lang="en" sz="1800">
                <a:solidFill>
                  <a:srgbClr val="FF0000"/>
                </a:solidFill>
                <a:latin typeface="Arial"/>
                <a:ea typeface="Arial"/>
                <a:cs typeface="Arial"/>
                <a:sym typeface="Arial"/>
              </a:rPr>
              <a:t> is the capital of Japan. &lt;stop&gt;”</a:t>
            </a:r>
            <a:endParaRPr sz="1800">
              <a:solidFill>
                <a:srgbClr val="FF0000"/>
              </a:solidFill>
              <a:latin typeface="Arial"/>
              <a:ea typeface="Arial"/>
              <a:cs typeface="Arial"/>
              <a:sym typeface="Arial"/>
            </a:endParaRPr>
          </a:p>
          <a:p>
            <a:pPr indent="0" lvl="0" marL="0" rtl="0" algn="l">
              <a:spcBef>
                <a:spcPts val="600"/>
              </a:spcBef>
              <a:spcAft>
                <a:spcPts val="0"/>
              </a:spcAft>
              <a:buNone/>
            </a:pPr>
            <a:r>
              <a:t/>
            </a:r>
            <a:endParaRPr sz="1800">
              <a:solidFill>
                <a:srgbClr val="FF0000"/>
              </a:solidFill>
              <a:latin typeface="Arial"/>
              <a:ea typeface="Arial"/>
              <a:cs typeface="Arial"/>
              <a:sym typeface="Arial"/>
            </a:endParaRPr>
          </a:p>
          <a:p>
            <a:pPr indent="0" lvl="0" marL="0" rtl="0" algn="l">
              <a:spcBef>
                <a:spcPts val="600"/>
              </a:spcBef>
              <a:spcAft>
                <a:spcPts val="0"/>
              </a:spcAft>
              <a:buNone/>
            </a:pPr>
            <a:r>
              <a:t/>
            </a:r>
            <a:endParaRPr sz="1800">
              <a:solidFill>
                <a:srgbClr val="262626"/>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1200"/>
              </a:spcAft>
              <a:buNone/>
            </a:pPr>
            <a:r>
              <a:t/>
            </a:r>
            <a:endParaRPr/>
          </a:p>
        </p:txBody>
      </p:sp>
      <p:sp>
        <p:nvSpPr>
          <p:cNvPr id="288" name="Google Shape;288;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1"/>
          <p:cNvSpPr txBox="1"/>
          <p:nvPr>
            <p:ph type="title"/>
          </p:nvPr>
        </p:nvSpPr>
        <p:spPr>
          <a:xfrm>
            <a:off x="819150" y="80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  Author’s idea</a:t>
            </a:r>
            <a:endParaRPr/>
          </a:p>
        </p:txBody>
      </p:sp>
      <p:pic>
        <p:nvPicPr>
          <p:cNvPr id="290" name="Google Shape;290;p31"/>
          <p:cNvPicPr preferRelativeResize="0"/>
          <p:nvPr/>
        </p:nvPicPr>
        <p:blipFill>
          <a:blip r:embed="rId3">
            <a:alphaModFix/>
          </a:blip>
          <a:stretch>
            <a:fillRect/>
          </a:stretch>
        </p:blipFill>
        <p:spPr>
          <a:xfrm>
            <a:off x="1127025" y="1998275"/>
            <a:ext cx="5892494" cy="496525"/>
          </a:xfrm>
          <a:prstGeom prst="rect">
            <a:avLst/>
          </a:prstGeom>
          <a:noFill/>
          <a:ln>
            <a:noFill/>
          </a:ln>
        </p:spPr>
      </p:pic>
      <p:sp>
        <p:nvSpPr>
          <p:cNvPr id="291" name="Google Shape;291;p31"/>
          <p:cNvSpPr txBox="1"/>
          <p:nvPr/>
        </p:nvSpPr>
        <p:spPr>
          <a:xfrm>
            <a:off x="819150" y="3126175"/>
            <a:ext cx="73881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AutoNum type="arabicPeriod"/>
            </a:pPr>
            <a:r>
              <a:rPr lang="en" sz="1800"/>
              <a:t>Get the final prompt</a:t>
            </a:r>
            <a:endParaRPr sz="1800"/>
          </a:p>
          <a:p>
            <a:pPr indent="-342900" lvl="0" marL="457200" rtl="0" algn="l">
              <a:lnSpc>
                <a:spcPct val="115000"/>
              </a:lnSpc>
              <a:spcBef>
                <a:spcPts val="0"/>
              </a:spcBef>
              <a:spcAft>
                <a:spcPts val="0"/>
              </a:spcAft>
              <a:buSzPts val="1800"/>
              <a:buAutoNum type="arabicPeriod"/>
            </a:pPr>
            <a:r>
              <a:rPr lang="en" sz="1800"/>
              <a:t>Retrieve the attention of entire final prompt (length 13)</a:t>
            </a:r>
            <a:endParaRPr sz="1800"/>
          </a:p>
          <a:p>
            <a:pPr indent="-342900" lvl="0" marL="457200" rtl="0" algn="l">
              <a:lnSpc>
                <a:spcPct val="115000"/>
              </a:lnSpc>
              <a:spcBef>
                <a:spcPts val="0"/>
              </a:spcBef>
              <a:spcAft>
                <a:spcPts val="0"/>
              </a:spcAft>
              <a:buSzPts val="1800"/>
              <a:buAutoNum type="arabicPeriod"/>
            </a:pPr>
            <a:r>
              <a:rPr lang="en" sz="1800"/>
              <a:t>Extract the 8</a:t>
            </a:r>
            <a:r>
              <a:rPr baseline="30000" lang="en" sz="1800"/>
              <a:t>th</a:t>
            </a:r>
            <a:r>
              <a:rPr lang="en" sz="1800"/>
              <a:t> element</a:t>
            </a:r>
            <a:endParaRPr sz="1800"/>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292" name="Google Shape;292;p31"/>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Background</a:t>
            </a:r>
            <a:endParaRPr/>
          </a:p>
        </p:txBody>
      </p:sp>
      <p:sp>
        <p:nvSpPr>
          <p:cNvPr id="136" name="Google Shape;136;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14"/>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a:t>
            </a:r>
            <a:endParaRPr/>
          </a:p>
        </p:txBody>
      </p:sp>
      <p:sp>
        <p:nvSpPr>
          <p:cNvPr id="298" name="Google Shape;298;p32"/>
          <p:cNvSpPr txBox="1"/>
          <p:nvPr>
            <p:ph idx="1" type="body"/>
          </p:nvPr>
        </p:nvSpPr>
        <p:spPr>
          <a:xfrm>
            <a:off x="819150" y="1577663"/>
            <a:ext cx="84459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latin typeface="Arial"/>
                <a:ea typeface="Arial"/>
                <a:cs typeface="Arial"/>
                <a:sym typeface="Arial"/>
              </a:rPr>
              <a:t>What artifact does the </a:t>
            </a:r>
            <a:r>
              <a:rPr lang="en" sz="1800">
                <a:solidFill>
                  <a:srgbClr val="000000"/>
                </a:solidFill>
                <a:latin typeface="Arial"/>
                <a:ea typeface="Arial"/>
                <a:cs typeface="Arial"/>
                <a:sym typeface="Arial"/>
              </a:rPr>
              <a:t>author</a:t>
            </a:r>
            <a:r>
              <a:rPr lang="en" sz="1800">
                <a:solidFill>
                  <a:srgbClr val="000000"/>
                </a:solidFill>
                <a:latin typeface="Arial"/>
                <a:ea typeface="Arial"/>
                <a:cs typeface="Arial"/>
                <a:sym typeface="Arial"/>
              </a:rPr>
              <a:t> extract?</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In OpenLLaMA 7b, it extended the attention into multi-head attention (h = 32)</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 name="Google Shape;299;p32"/>
          <p:cNvSpPr txBox="1"/>
          <p:nvPr>
            <p:ph idx="12" type="sldNum"/>
          </p:nvPr>
        </p:nvSpPr>
        <p:spPr>
          <a:xfrm>
            <a:off x="8878184" y="499361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32"/>
          <p:cNvPicPr preferRelativeResize="0"/>
          <p:nvPr/>
        </p:nvPicPr>
        <p:blipFill>
          <a:blip r:embed="rId3">
            <a:alphaModFix/>
          </a:blip>
          <a:stretch>
            <a:fillRect/>
          </a:stretch>
        </p:blipFill>
        <p:spPr>
          <a:xfrm>
            <a:off x="3128200" y="2709763"/>
            <a:ext cx="3671275" cy="623875"/>
          </a:xfrm>
          <a:prstGeom prst="rect">
            <a:avLst/>
          </a:prstGeom>
          <a:noFill/>
          <a:ln>
            <a:noFill/>
          </a:ln>
        </p:spPr>
      </p:pic>
      <p:sp>
        <p:nvSpPr>
          <p:cNvPr id="301" name="Google Shape;301;p32"/>
          <p:cNvSpPr txBox="1"/>
          <p:nvPr/>
        </p:nvSpPr>
        <p:spPr>
          <a:xfrm>
            <a:off x="889325" y="2751300"/>
            <a:ext cx="218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Formula for attention:</a:t>
            </a:r>
            <a:endParaRPr sz="1600">
              <a:solidFill>
                <a:srgbClr val="262626"/>
              </a:solidFill>
            </a:endParaRPr>
          </a:p>
        </p:txBody>
      </p:sp>
      <p:sp>
        <p:nvSpPr>
          <p:cNvPr id="302" name="Google Shape;302;p32"/>
          <p:cNvSpPr txBox="1"/>
          <p:nvPr/>
        </p:nvSpPr>
        <p:spPr>
          <a:xfrm>
            <a:off x="889325" y="3455250"/>
            <a:ext cx="318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Multi-head </a:t>
            </a:r>
            <a:r>
              <a:rPr lang="en" sz="1600">
                <a:solidFill>
                  <a:srgbClr val="262626"/>
                </a:solidFill>
              </a:rPr>
              <a:t>attention:</a:t>
            </a:r>
            <a:endParaRPr sz="1600">
              <a:solidFill>
                <a:srgbClr val="262626"/>
              </a:solidFill>
            </a:endParaRPr>
          </a:p>
          <a:p>
            <a:pPr indent="0" lvl="0" marL="0" rtl="0" algn="l">
              <a:spcBef>
                <a:spcPts val="0"/>
              </a:spcBef>
              <a:spcAft>
                <a:spcPts val="0"/>
              </a:spcAft>
              <a:buNone/>
            </a:pPr>
            <a:r>
              <a:t/>
            </a:r>
            <a:endParaRPr sz="1600">
              <a:solidFill>
                <a:srgbClr val="262626"/>
              </a:solidFill>
            </a:endParaRPr>
          </a:p>
          <a:p>
            <a:pPr indent="0" lvl="0" marL="0" rtl="0" algn="l">
              <a:spcBef>
                <a:spcPts val="0"/>
              </a:spcBef>
              <a:spcAft>
                <a:spcPts val="0"/>
              </a:spcAft>
              <a:buNone/>
            </a:pPr>
            <a:r>
              <a:rPr lang="en" sz="1600">
                <a:solidFill>
                  <a:srgbClr val="262626"/>
                </a:solidFill>
              </a:rPr>
              <a:t>			with</a:t>
            </a:r>
            <a:endParaRPr sz="1600">
              <a:solidFill>
                <a:srgbClr val="262626"/>
              </a:solidFill>
            </a:endParaRPr>
          </a:p>
        </p:txBody>
      </p:sp>
      <p:pic>
        <p:nvPicPr>
          <p:cNvPr id="303" name="Google Shape;303;p32"/>
          <p:cNvPicPr preferRelativeResize="0"/>
          <p:nvPr/>
        </p:nvPicPr>
        <p:blipFill>
          <a:blip r:embed="rId4">
            <a:alphaModFix/>
          </a:blip>
          <a:stretch>
            <a:fillRect/>
          </a:stretch>
        </p:blipFill>
        <p:spPr>
          <a:xfrm>
            <a:off x="3128200" y="3361188"/>
            <a:ext cx="5648589" cy="623875"/>
          </a:xfrm>
          <a:prstGeom prst="rect">
            <a:avLst/>
          </a:prstGeom>
          <a:noFill/>
          <a:ln>
            <a:noFill/>
          </a:ln>
        </p:spPr>
      </p:pic>
      <p:pic>
        <p:nvPicPr>
          <p:cNvPr id="304" name="Google Shape;304;p32"/>
          <p:cNvPicPr preferRelativeResize="0"/>
          <p:nvPr/>
        </p:nvPicPr>
        <p:blipFill>
          <a:blip r:embed="rId5">
            <a:alphaModFix/>
          </a:blip>
          <a:stretch>
            <a:fillRect/>
          </a:stretch>
        </p:blipFill>
        <p:spPr>
          <a:xfrm>
            <a:off x="3192325" y="3985050"/>
            <a:ext cx="2788700" cy="393600"/>
          </a:xfrm>
          <a:prstGeom prst="rect">
            <a:avLst/>
          </a:prstGeom>
          <a:noFill/>
          <a:ln>
            <a:noFill/>
          </a:ln>
        </p:spPr>
      </p:pic>
      <p:sp>
        <p:nvSpPr>
          <p:cNvPr id="305" name="Google Shape;305;p32"/>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a:t>
            </a:r>
            <a:endParaRPr/>
          </a:p>
        </p:txBody>
      </p:sp>
      <p:sp>
        <p:nvSpPr>
          <p:cNvPr id="311" name="Google Shape;311;p33"/>
          <p:cNvSpPr txBox="1"/>
          <p:nvPr>
            <p:ph idx="12" type="sldNum"/>
          </p:nvPr>
        </p:nvSpPr>
        <p:spPr>
          <a:xfrm>
            <a:off x="8878184" y="499361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2" name="Google Shape;312;p33"/>
          <p:cNvPicPr preferRelativeResize="0"/>
          <p:nvPr/>
        </p:nvPicPr>
        <p:blipFill>
          <a:blip r:embed="rId3">
            <a:alphaModFix/>
          </a:blip>
          <a:stretch>
            <a:fillRect/>
          </a:stretch>
        </p:blipFill>
        <p:spPr>
          <a:xfrm>
            <a:off x="3128200" y="1703800"/>
            <a:ext cx="3671275" cy="623875"/>
          </a:xfrm>
          <a:prstGeom prst="rect">
            <a:avLst/>
          </a:prstGeom>
          <a:noFill/>
          <a:ln>
            <a:noFill/>
          </a:ln>
        </p:spPr>
      </p:pic>
      <p:sp>
        <p:nvSpPr>
          <p:cNvPr id="313" name="Google Shape;313;p33"/>
          <p:cNvSpPr txBox="1"/>
          <p:nvPr/>
        </p:nvSpPr>
        <p:spPr>
          <a:xfrm>
            <a:off x="889325" y="1800200"/>
            <a:ext cx="218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Formula for a</a:t>
            </a:r>
            <a:r>
              <a:rPr lang="en" sz="1600">
                <a:solidFill>
                  <a:srgbClr val="262626"/>
                </a:solidFill>
              </a:rPr>
              <a:t>t</a:t>
            </a:r>
            <a:r>
              <a:rPr lang="en" sz="1600">
                <a:solidFill>
                  <a:srgbClr val="262626"/>
                </a:solidFill>
              </a:rPr>
              <a:t>tention:</a:t>
            </a:r>
            <a:endParaRPr sz="1600">
              <a:solidFill>
                <a:srgbClr val="262626"/>
              </a:solidFill>
            </a:endParaRPr>
          </a:p>
        </p:txBody>
      </p:sp>
      <p:sp>
        <p:nvSpPr>
          <p:cNvPr id="314" name="Google Shape;314;p33"/>
          <p:cNvSpPr txBox="1"/>
          <p:nvPr/>
        </p:nvSpPr>
        <p:spPr>
          <a:xfrm>
            <a:off x="966275" y="2334550"/>
            <a:ext cx="318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Multi-head attention:</a:t>
            </a:r>
            <a:endParaRPr sz="1600">
              <a:solidFill>
                <a:srgbClr val="262626"/>
              </a:solidFill>
            </a:endParaRPr>
          </a:p>
          <a:p>
            <a:pPr indent="0" lvl="0" marL="0" rtl="0" algn="l">
              <a:spcBef>
                <a:spcPts val="0"/>
              </a:spcBef>
              <a:spcAft>
                <a:spcPts val="0"/>
              </a:spcAft>
              <a:buNone/>
            </a:pPr>
            <a:r>
              <a:t/>
            </a:r>
            <a:endParaRPr sz="1600">
              <a:solidFill>
                <a:srgbClr val="262626"/>
              </a:solidFill>
            </a:endParaRPr>
          </a:p>
          <a:p>
            <a:pPr indent="0" lvl="0" marL="0" rtl="0" algn="l">
              <a:spcBef>
                <a:spcPts val="0"/>
              </a:spcBef>
              <a:spcAft>
                <a:spcPts val="0"/>
              </a:spcAft>
              <a:buNone/>
            </a:pPr>
            <a:r>
              <a:rPr lang="en" sz="1600">
                <a:solidFill>
                  <a:srgbClr val="262626"/>
                </a:solidFill>
              </a:rPr>
              <a:t>			with</a:t>
            </a:r>
            <a:endParaRPr sz="1600">
              <a:solidFill>
                <a:srgbClr val="262626"/>
              </a:solidFill>
            </a:endParaRPr>
          </a:p>
        </p:txBody>
      </p:sp>
      <p:pic>
        <p:nvPicPr>
          <p:cNvPr id="315" name="Google Shape;315;p33"/>
          <p:cNvPicPr preferRelativeResize="0"/>
          <p:nvPr/>
        </p:nvPicPr>
        <p:blipFill>
          <a:blip r:embed="rId4">
            <a:alphaModFix/>
          </a:blip>
          <a:stretch>
            <a:fillRect/>
          </a:stretch>
        </p:blipFill>
        <p:spPr>
          <a:xfrm>
            <a:off x="3128200" y="2327663"/>
            <a:ext cx="5648589" cy="623875"/>
          </a:xfrm>
          <a:prstGeom prst="rect">
            <a:avLst/>
          </a:prstGeom>
          <a:noFill/>
          <a:ln>
            <a:noFill/>
          </a:ln>
        </p:spPr>
      </p:pic>
      <p:pic>
        <p:nvPicPr>
          <p:cNvPr id="316" name="Google Shape;316;p33"/>
          <p:cNvPicPr preferRelativeResize="0"/>
          <p:nvPr/>
        </p:nvPicPr>
        <p:blipFill>
          <a:blip r:embed="rId5">
            <a:alphaModFix/>
          </a:blip>
          <a:stretch>
            <a:fillRect/>
          </a:stretch>
        </p:blipFill>
        <p:spPr>
          <a:xfrm>
            <a:off x="3177650" y="2951525"/>
            <a:ext cx="2788700" cy="393600"/>
          </a:xfrm>
          <a:prstGeom prst="rect">
            <a:avLst/>
          </a:prstGeom>
          <a:noFill/>
          <a:ln>
            <a:noFill/>
          </a:ln>
        </p:spPr>
      </p:pic>
      <p:sp>
        <p:nvSpPr>
          <p:cNvPr id="317" name="Google Shape;317;p33"/>
          <p:cNvSpPr/>
          <p:nvPr/>
        </p:nvSpPr>
        <p:spPr>
          <a:xfrm rot="-3218537">
            <a:off x="2426836" y="3065620"/>
            <a:ext cx="1094084" cy="250212"/>
          </a:xfrm>
          <a:prstGeom prst="rightArrow">
            <a:avLst>
              <a:gd fmla="val 50000" name="adj1"/>
              <a:gd fmla="val 50000" name="adj2"/>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318" name="Google Shape;318;p33"/>
          <p:cNvSpPr txBox="1"/>
          <p:nvPr/>
        </p:nvSpPr>
        <p:spPr>
          <a:xfrm>
            <a:off x="966275" y="3558550"/>
            <a:ext cx="4848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Extracted</a:t>
            </a:r>
            <a:r>
              <a:rPr lang="en" sz="1600">
                <a:solidFill>
                  <a:srgbClr val="262626"/>
                </a:solidFill>
              </a:rPr>
              <a:t> by Author</a:t>
            </a:r>
            <a:endParaRPr sz="1600">
              <a:solidFill>
                <a:srgbClr val="262626"/>
              </a:solidFill>
            </a:endParaRPr>
          </a:p>
          <a:p>
            <a:pPr indent="0" lvl="0" marL="0" rtl="0" algn="l">
              <a:spcBef>
                <a:spcPts val="0"/>
              </a:spcBef>
              <a:spcAft>
                <a:spcPts val="0"/>
              </a:spcAft>
              <a:buNone/>
            </a:pPr>
            <a:r>
              <a:rPr lang="en" sz="1600">
                <a:solidFill>
                  <a:srgbClr val="262626"/>
                </a:solidFill>
              </a:rPr>
              <a:t>It is in dim 4096 (hidden dim of openllama 7b)</a:t>
            </a:r>
            <a:endParaRPr sz="1600">
              <a:solidFill>
                <a:srgbClr val="262626"/>
              </a:solidFill>
            </a:endParaRPr>
          </a:p>
        </p:txBody>
      </p:sp>
      <p:sp>
        <p:nvSpPr>
          <p:cNvPr id="319" name="Google Shape;319;p33"/>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  Author’s Implementation</a:t>
            </a:r>
            <a:endParaRPr/>
          </a:p>
        </p:txBody>
      </p:sp>
      <p:sp>
        <p:nvSpPr>
          <p:cNvPr id="325" name="Google Shape;325;p34"/>
          <p:cNvSpPr txBox="1"/>
          <p:nvPr>
            <p:ph idx="1" type="body"/>
          </p:nvPr>
        </p:nvSpPr>
        <p:spPr>
          <a:xfrm>
            <a:off x="819150" y="1550700"/>
            <a:ext cx="7505700" cy="471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829"/>
              <a:t>Since the model is autoregressive, its attention array:</a:t>
            </a:r>
            <a:endParaRPr sz="1829"/>
          </a:p>
          <a:p>
            <a:pPr indent="0" lvl="0" marL="0" rtl="0" algn="l">
              <a:lnSpc>
                <a:spcPct val="95000"/>
              </a:lnSpc>
              <a:spcBef>
                <a:spcPts val="1200"/>
              </a:spcBef>
              <a:spcAft>
                <a:spcPts val="0"/>
              </a:spcAft>
              <a:buSzPts val="935"/>
              <a:buNone/>
            </a:pPr>
            <a:r>
              <a:t/>
            </a:r>
            <a:endParaRPr sz="1829"/>
          </a:p>
          <a:p>
            <a:pPr indent="0" lvl="0" marL="0" rtl="0" algn="l">
              <a:lnSpc>
                <a:spcPct val="95000"/>
              </a:lnSpc>
              <a:spcBef>
                <a:spcPts val="1200"/>
              </a:spcBef>
              <a:spcAft>
                <a:spcPts val="1200"/>
              </a:spcAft>
              <a:buSzPts val="935"/>
              <a:buNone/>
            </a:pPr>
            <a:r>
              <a:t/>
            </a:r>
            <a:endParaRPr sz="1829"/>
          </a:p>
        </p:txBody>
      </p:sp>
      <p:sp>
        <p:nvSpPr>
          <p:cNvPr id="326" name="Google Shape;326;p3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7" name="Google Shape;327;p34"/>
          <p:cNvPicPr preferRelativeResize="0"/>
          <p:nvPr/>
        </p:nvPicPr>
        <p:blipFill>
          <a:blip r:embed="rId3">
            <a:alphaModFix/>
          </a:blip>
          <a:stretch>
            <a:fillRect/>
          </a:stretch>
        </p:blipFill>
        <p:spPr>
          <a:xfrm>
            <a:off x="1537650" y="2321850"/>
            <a:ext cx="3828175" cy="2143375"/>
          </a:xfrm>
          <a:prstGeom prst="rect">
            <a:avLst/>
          </a:prstGeom>
          <a:noFill/>
          <a:ln>
            <a:noFill/>
          </a:ln>
        </p:spPr>
      </p:pic>
      <p:sp>
        <p:nvSpPr>
          <p:cNvPr id="328" name="Google Shape;328;p34"/>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
        <p:nvSpPr>
          <p:cNvPr id="329" name="Google Shape;329;p34"/>
          <p:cNvSpPr/>
          <p:nvPr/>
        </p:nvSpPr>
        <p:spPr>
          <a:xfrm rot="8102000">
            <a:off x="4145128" y="3682292"/>
            <a:ext cx="1093965" cy="250316"/>
          </a:xfrm>
          <a:prstGeom prst="rightArrow">
            <a:avLst>
              <a:gd fmla="val 50000" name="adj1"/>
              <a:gd fmla="val 50000" name="adj2"/>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330" name="Google Shape;330;p34"/>
          <p:cNvSpPr txBox="1"/>
          <p:nvPr/>
        </p:nvSpPr>
        <p:spPr>
          <a:xfrm>
            <a:off x="3923700" y="4034125"/>
            <a:ext cx="64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8th</a:t>
            </a:r>
            <a:endParaRPr sz="1600">
              <a:solidFill>
                <a:srgbClr val="262626"/>
              </a:solidFill>
            </a:endParaRPr>
          </a:p>
        </p:txBody>
      </p:sp>
      <p:sp>
        <p:nvSpPr>
          <p:cNvPr id="331" name="Google Shape;331;p34"/>
          <p:cNvSpPr txBox="1"/>
          <p:nvPr/>
        </p:nvSpPr>
        <p:spPr>
          <a:xfrm>
            <a:off x="5034325" y="3067438"/>
            <a:ext cx="371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Multihead Attention in dim 4096 </a:t>
            </a:r>
            <a:endParaRPr sz="1600">
              <a:solidFill>
                <a:srgbClr val="262626"/>
              </a:solidFill>
            </a:endParaRPr>
          </a:p>
        </p:txBody>
      </p:sp>
      <p:pic>
        <p:nvPicPr>
          <p:cNvPr id="332" name="Google Shape;332;p34"/>
          <p:cNvPicPr preferRelativeResize="0"/>
          <p:nvPr/>
        </p:nvPicPr>
        <p:blipFill>
          <a:blip r:embed="rId4">
            <a:alphaModFix/>
          </a:blip>
          <a:stretch>
            <a:fillRect/>
          </a:stretch>
        </p:blipFill>
        <p:spPr>
          <a:xfrm>
            <a:off x="5618499" y="4034124"/>
            <a:ext cx="3082274" cy="53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5"/>
          <p:cNvSpPr txBox="1"/>
          <p:nvPr>
            <p:ph type="title"/>
          </p:nvPr>
        </p:nvSpPr>
        <p:spPr>
          <a:xfrm>
            <a:off x="819150" y="858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  My implementation</a:t>
            </a:r>
            <a:endParaRPr/>
          </a:p>
        </p:txBody>
      </p:sp>
      <p:sp>
        <p:nvSpPr>
          <p:cNvPr id="339" name="Google Shape;339;p35"/>
          <p:cNvSpPr txBox="1"/>
          <p:nvPr/>
        </p:nvSpPr>
        <p:spPr>
          <a:xfrm>
            <a:off x="782350" y="2418800"/>
            <a:ext cx="45405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62626"/>
              </a:buClr>
              <a:buSzPts val="1600"/>
              <a:buAutoNum type="arabicPeriod"/>
            </a:pPr>
            <a:r>
              <a:rPr lang="en" sz="1600">
                <a:solidFill>
                  <a:srgbClr val="262626"/>
                </a:solidFill>
              </a:rPr>
              <a:t>Set the max-length = 2</a:t>
            </a:r>
            <a:endParaRPr sz="1600">
              <a:solidFill>
                <a:srgbClr val="262626"/>
              </a:solidFill>
            </a:endParaRPr>
          </a:p>
        </p:txBody>
      </p:sp>
      <p:pic>
        <p:nvPicPr>
          <p:cNvPr id="340" name="Google Shape;340;p35"/>
          <p:cNvPicPr preferRelativeResize="0"/>
          <p:nvPr/>
        </p:nvPicPr>
        <p:blipFill>
          <a:blip r:embed="rId3">
            <a:alphaModFix/>
          </a:blip>
          <a:stretch>
            <a:fillRect/>
          </a:stretch>
        </p:blipFill>
        <p:spPr>
          <a:xfrm>
            <a:off x="5240875" y="1613613"/>
            <a:ext cx="3468700" cy="1916275"/>
          </a:xfrm>
          <a:prstGeom prst="rect">
            <a:avLst/>
          </a:prstGeom>
          <a:noFill/>
          <a:ln>
            <a:noFill/>
          </a:ln>
        </p:spPr>
      </p:pic>
      <p:sp>
        <p:nvSpPr>
          <p:cNvPr id="341" name="Google Shape;341;p35"/>
          <p:cNvSpPr txBox="1"/>
          <p:nvPr/>
        </p:nvSpPr>
        <p:spPr>
          <a:xfrm>
            <a:off x="7365725" y="1859250"/>
            <a:ext cx="114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rPr>
              <a:t>Stop here!!!</a:t>
            </a:r>
            <a:endParaRPr sz="1300">
              <a:solidFill>
                <a:srgbClr val="FF0000"/>
              </a:solidFill>
            </a:endParaRPr>
          </a:p>
        </p:txBody>
      </p:sp>
      <p:cxnSp>
        <p:nvCxnSpPr>
          <p:cNvPr id="342" name="Google Shape;342;p35"/>
          <p:cNvCxnSpPr/>
          <p:nvPr/>
        </p:nvCxnSpPr>
        <p:spPr>
          <a:xfrm>
            <a:off x="5322850" y="2275125"/>
            <a:ext cx="3194100" cy="1233600"/>
          </a:xfrm>
          <a:prstGeom prst="straightConnector1">
            <a:avLst/>
          </a:prstGeom>
          <a:noFill/>
          <a:ln cap="flat" cmpd="sng" w="9525">
            <a:solidFill>
              <a:srgbClr val="FF0000"/>
            </a:solidFill>
            <a:prstDash val="solid"/>
            <a:round/>
            <a:headEnd len="med" w="med" type="none"/>
            <a:tailEnd len="med" w="med" type="none"/>
          </a:ln>
        </p:spPr>
      </p:cxnSp>
      <p:sp>
        <p:nvSpPr>
          <p:cNvPr id="343" name="Google Shape;343;p35"/>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36"/>
          <p:cNvSpPr txBox="1"/>
          <p:nvPr>
            <p:ph type="title"/>
          </p:nvPr>
        </p:nvSpPr>
        <p:spPr>
          <a:xfrm>
            <a:off x="819150" y="858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  My implementation</a:t>
            </a:r>
            <a:endParaRPr/>
          </a:p>
        </p:txBody>
      </p:sp>
      <p:sp>
        <p:nvSpPr>
          <p:cNvPr id="350" name="Google Shape;350;p36"/>
          <p:cNvSpPr txBox="1"/>
          <p:nvPr/>
        </p:nvSpPr>
        <p:spPr>
          <a:xfrm>
            <a:off x="384538" y="3134725"/>
            <a:ext cx="454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2. Extract the element in the attention matrix</a:t>
            </a:r>
            <a:endParaRPr sz="1600">
              <a:solidFill>
                <a:srgbClr val="262626"/>
              </a:solidFill>
            </a:endParaRPr>
          </a:p>
        </p:txBody>
      </p:sp>
      <p:pic>
        <p:nvPicPr>
          <p:cNvPr id="351" name="Google Shape;351;p36"/>
          <p:cNvPicPr preferRelativeResize="0"/>
          <p:nvPr/>
        </p:nvPicPr>
        <p:blipFill>
          <a:blip r:embed="rId3">
            <a:alphaModFix/>
          </a:blip>
          <a:stretch>
            <a:fillRect/>
          </a:stretch>
        </p:blipFill>
        <p:spPr>
          <a:xfrm>
            <a:off x="5243700" y="1546525"/>
            <a:ext cx="3460451" cy="2939701"/>
          </a:xfrm>
          <a:prstGeom prst="rect">
            <a:avLst/>
          </a:prstGeom>
          <a:noFill/>
          <a:ln>
            <a:noFill/>
          </a:ln>
        </p:spPr>
      </p:pic>
      <p:sp>
        <p:nvSpPr>
          <p:cNvPr id="352" name="Google Shape;352;p36"/>
          <p:cNvSpPr txBox="1"/>
          <p:nvPr/>
        </p:nvSpPr>
        <p:spPr>
          <a:xfrm>
            <a:off x="819150" y="3613600"/>
            <a:ext cx="454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Index 8 -&gt; last token of input</a:t>
            </a:r>
            <a:endParaRPr sz="1600">
              <a:solidFill>
                <a:srgbClr val="262626"/>
              </a:solidFill>
            </a:endParaRPr>
          </a:p>
          <a:p>
            <a:pPr indent="0" lvl="0" marL="0" rtl="0" algn="l">
              <a:spcBef>
                <a:spcPts val="0"/>
              </a:spcBef>
              <a:spcAft>
                <a:spcPts val="0"/>
              </a:spcAft>
              <a:buNone/>
            </a:pPr>
            <a:r>
              <a:rPr lang="en" sz="1600">
                <a:solidFill>
                  <a:srgbClr val="262626"/>
                </a:solidFill>
              </a:rPr>
              <a:t>Index 9 -&gt; first token of output</a:t>
            </a:r>
            <a:endParaRPr sz="1600">
              <a:solidFill>
                <a:srgbClr val="262626"/>
              </a:solidFill>
            </a:endParaRPr>
          </a:p>
        </p:txBody>
      </p:sp>
      <p:sp>
        <p:nvSpPr>
          <p:cNvPr id="353" name="Google Shape;353;p36"/>
          <p:cNvSpPr/>
          <p:nvPr/>
        </p:nvSpPr>
        <p:spPr>
          <a:xfrm>
            <a:off x="7613750" y="4015300"/>
            <a:ext cx="308400" cy="275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pic>
        <p:nvPicPr>
          <p:cNvPr id="354" name="Google Shape;354;p36"/>
          <p:cNvPicPr preferRelativeResize="0"/>
          <p:nvPr/>
        </p:nvPicPr>
        <p:blipFill>
          <a:blip r:embed="rId4">
            <a:alphaModFix/>
          </a:blip>
          <a:stretch>
            <a:fillRect/>
          </a:stretch>
        </p:blipFill>
        <p:spPr>
          <a:xfrm>
            <a:off x="687000" y="2259800"/>
            <a:ext cx="3671275" cy="623875"/>
          </a:xfrm>
          <a:prstGeom prst="rect">
            <a:avLst/>
          </a:prstGeom>
          <a:noFill/>
          <a:ln>
            <a:noFill/>
          </a:ln>
        </p:spPr>
      </p:pic>
      <p:sp>
        <p:nvSpPr>
          <p:cNvPr id="355" name="Google Shape;355;p36"/>
          <p:cNvSpPr txBox="1"/>
          <p:nvPr/>
        </p:nvSpPr>
        <p:spPr>
          <a:xfrm>
            <a:off x="384550" y="1729200"/>
            <a:ext cx="5232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Instead of using the final score (Multihead attention),</a:t>
            </a:r>
            <a:endParaRPr sz="1600">
              <a:solidFill>
                <a:srgbClr val="262626"/>
              </a:solidFill>
            </a:endParaRPr>
          </a:p>
          <a:p>
            <a:pPr indent="0" lvl="0" marL="0" rtl="0" algn="l">
              <a:spcBef>
                <a:spcPts val="0"/>
              </a:spcBef>
              <a:spcAft>
                <a:spcPts val="0"/>
              </a:spcAft>
              <a:buNone/>
            </a:pPr>
            <a:r>
              <a:rPr lang="en" sz="1600">
                <a:solidFill>
                  <a:srgbClr val="262626"/>
                </a:solidFill>
              </a:rPr>
              <a:t>I use</a:t>
            </a:r>
            <a:endParaRPr sz="1600">
              <a:solidFill>
                <a:srgbClr val="262626"/>
              </a:solidFill>
            </a:endParaRPr>
          </a:p>
        </p:txBody>
      </p:sp>
      <p:sp>
        <p:nvSpPr>
          <p:cNvPr id="356" name="Google Shape;356;p36"/>
          <p:cNvSpPr/>
          <p:nvPr/>
        </p:nvSpPr>
        <p:spPr>
          <a:xfrm>
            <a:off x="2666700" y="2259738"/>
            <a:ext cx="1400400" cy="624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357" name="Google Shape;357;p36"/>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7" title="Figure_1.png"/>
          <p:cNvPicPr preferRelativeResize="0"/>
          <p:nvPr/>
        </p:nvPicPr>
        <p:blipFill>
          <a:blip r:embed="rId3">
            <a:alphaModFix/>
          </a:blip>
          <a:stretch>
            <a:fillRect/>
          </a:stretch>
        </p:blipFill>
        <p:spPr>
          <a:xfrm>
            <a:off x="3875100" y="1579925"/>
            <a:ext cx="4707180" cy="3190901"/>
          </a:xfrm>
          <a:prstGeom prst="rect">
            <a:avLst/>
          </a:prstGeom>
          <a:noFill/>
          <a:ln>
            <a:noFill/>
          </a:ln>
        </p:spPr>
      </p:pic>
      <p:sp>
        <p:nvSpPr>
          <p:cNvPr id="363" name="Google Shape;363;p37"/>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Self-Attention  My implementation</a:t>
            </a:r>
            <a:endParaRPr/>
          </a:p>
          <a:p>
            <a:pPr indent="0" lvl="0" marL="0" rtl="0" algn="l">
              <a:spcBef>
                <a:spcPts val="0"/>
              </a:spcBef>
              <a:spcAft>
                <a:spcPts val="0"/>
              </a:spcAft>
              <a:buNone/>
            </a:pPr>
            <a:r>
              <a:t/>
            </a:r>
            <a:endParaRPr/>
          </a:p>
        </p:txBody>
      </p:sp>
      <p:sp>
        <p:nvSpPr>
          <p:cNvPr id="364" name="Google Shape;364;p3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37"/>
          <p:cNvSpPr txBox="1"/>
          <p:nvPr/>
        </p:nvSpPr>
        <p:spPr>
          <a:xfrm>
            <a:off x="867850" y="2726675"/>
            <a:ext cx="382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It is in dim 32 since there are 32 heads</a:t>
            </a:r>
            <a:endParaRPr sz="1600">
              <a:solidFill>
                <a:srgbClr val="262626"/>
              </a:solidFill>
            </a:endParaRPr>
          </a:p>
        </p:txBody>
      </p:sp>
      <p:sp>
        <p:nvSpPr>
          <p:cNvPr id="366" name="Google Shape;366;p37"/>
          <p:cNvSpPr/>
          <p:nvPr/>
        </p:nvSpPr>
        <p:spPr>
          <a:xfrm>
            <a:off x="7118125" y="2492425"/>
            <a:ext cx="308400" cy="136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367" name="Google Shape;367;p37"/>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Self-Attention  </a:t>
            </a:r>
            <a:r>
              <a:rPr lang="en"/>
              <a:t>Statistic</a:t>
            </a:r>
            <a:r>
              <a:rPr lang="en"/>
              <a:t> </a:t>
            </a:r>
            <a:endParaRPr/>
          </a:p>
        </p:txBody>
      </p:sp>
      <p:sp>
        <p:nvSpPr>
          <p:cNvPr id="373" name="Google Shape;373;p3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4" name="Google Shape;374;p38"/>
          <p:cNvPicPr preferRelativeResize="0"/>
          <p:nvPr/>
        </p:nvPicPr>
        <p:blipFill>
          <a:blip r:embed="rId3">
            <a:alphaModFix/>
          </a:blip>
          <a:stretch>
            <a:fillRect/>
          </a:stretch>
        </p:blipFill>
        <p:spPr>
          <a:xfrm>
            <a:off x="4822350" y="2209025"/>
            <a:ext cx="3316300" cy="1625350"/>
          </a:xfrm>
          <a:prstGeom prst="rect">
            <a:avLst/>
          </a:prstGeom>
          <a:noFill/>
          <a:ln>
            <a:noFill/>
          </a:ln>
        </p:spPr>
      </p:pic>
      <p:sp>
        <p:nvSpPr>
          <p:cNvPr id="375" name="Google Shape;375;p38"/>
          <p:cNvSpPr txBox="1"/>
          <p:nvPr/>
        </p:nvSpPr>
        <p:spPr>
          <a:xfrm>
            <a:off x="5020100" y="1855025"/>
            <a:ext cx="160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Author’s result</a:t>
            </a:r>
            <a:endParaRPr sz="1600">
              <a:solidFill>
                <a:srgbClr val="262626"/>
              </a:solidFill>
            </a:endParaRPr>
          </a:p>
        </p:txBody>
      </p:sp>
      <p:sp>
        <p:nvSpPr>
          <p:cNvPr id="376" name="Google Shape;376;p38"/>
          <p:cNvSpPr txBox="1"/>
          <p:nvPr/>
        </p:nvSpPr>
        <p:spPr>
          <a:xfrm>
            <a:off x="1011500" y="1877175"/>
            <a:ext cx="160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My</a:t>
            </a:r>
            <a:r>
              <a:rPr lang="en" sz="1600">
                <a:solidFill>
                  <a:srgbClr val="262626"/>
                </a:solidFill>
              </a:rPr>
              <a:t> result</a:t>
            </a:r>
            <a:endParaRPr sz="1600">
              <a:solidFill>
                <a:srgbClr val="262626"/>
              </a:solidFill>
            </a:endParaRPr>
          </a:p>
        </p:txBody>
      </p:sp>
      <p:sp>
        <p:nvSpPr>
          <p:cNvPr id="377" name="Google Shape;377;p38"/>
          <p:cNvSpPr/>
          <p:nvPr/>
        </p:nvSpPr>
        <p:spPr>
          <a:xfrm>
            <a:off x="6025925" y="2626825"/>
            <a:ext cx="420300" cy="254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378" name="Google Shape;378;p38"/>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pic>
        <p:nvPicPr>
          <p:cNvPr id="379" name="Google Shape;379;p38"/>
          <p:cNvPicPr preferRelativeResize="0"/>
          <p:nvPr/>
        </p:nvPicPr>
        <p:blipFill>
          <a:blip r:embed="rId4">
            <a:alphaModFix/>
          </a:blip>
          <a:stretch>
            <a:fillRect/>
          </a:stretch>
        </p:blipFill>
        <p:spPr>
          <a:xfrm>
            <a:off x="1011500" y="2474000"/>
            <a:ext cx="3181350" cy="1095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My implementation</a:t>
            </a:r>
            <a:endParaRPr/>
          </a:p>
        </p:txBody>
      </p:sp>
      <p:sp>
        <p:nvSpPr>
          <p:cNvPr id="386" name="Google Shape;386;p39"/>
          <p:cNvSpPr txBox="1"/>
          <p:nvPr/>
        </p:nvSpPr>
        <p:spPr>
          <a:xfrm>
            <a:off x="1011450" y="1620913"/>
            <a:ext cx="7313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Advantages:</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Reduce the computational time in extracting the artifact</a:t>
            </a:r>
            <a:endParaRPr sz="1600">
              <a:solidFill>
                <a:srgbClr val="262626"/>
              </a:solidFill>
            </a:endParaRPr>
          </a:p>
          <a:p>
            <a:pPr indent="457200" lvl="0" marL="0" rtl="0" algn="l">
              <a:spcBef>
                <a:spcPts val="0"/>
              </a:spcBef>
              <a:spcAft>
                <a:spcPts val="0"/>
              </a:spcAft>
              <a:buNone/>
            </a:pPr>
            <a:r>
              <a:rPr lang="en" sz="1600">
                <a:solidFill>
                  <a:srgbClr val="262626"/>
                </a:solidFill>
              </a:rPr>
              <a:t>=&gt; </a:t>
            </a:r>
            <a:r>
              <a:rPr b="1" lang="en" sz="1600">
                <a:solidFill>
                  <a:srgbClr val="262626"/>
                </a:solidFill>
              </a:rPr>
              <a:t>18 mins</a:t>
            </a:r>
            <a:r>
              <a:rPr lang="en" sz="1600">
                <a:solidFill>
                  <a:srgbClr val="262626"/>
                </a:solidFill>
              </a:rPr>
              <a:t> vs </a:t>
            </a:r>
            <a:r>
              <a:rPr b="1" lang="en" sz="1600">
                <a:solidFill>
                  <a:srgbClr val="262626"/>
                </a:solidFill>
              </a:rPr>
              <a:t>241 mins</a:t>
            </a:r>
            <a:r>
              <a:rPr lang="en" sz="1600">
                <a:solidFill>
                  <a:srgbClr val="262626"/>
                </a:solidFill>
              </a:rPr>
              <a:t> for 9000 prompts</a:t>
            </a:r>
            <a:endParaRPr sz="1600">
              <a:solidFill>
                <a:srgbClr val="262626"/>
              </a:solidFill>
            </a:endParaRPr>
          </a:p>
          <a:p>
            <a:pPr indent="457200" lvl="0" marL="0" rtl="0" algn="l">
              <a:spcBef>
                <a:spcPts val="0"/>
              </a:spcBef>
              <a:spcAft>
                <a:spcPts val="0"/>
              </a:spcAft>
              <a:buNone/>
            </a:pPr>
            <a:r>
              <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Reduce the complexity of the task </a:t>
            </a:r>
            <a:endParaRPr sz="1600">
              <a:solidFill>
                <a:srgbClr val="262626"/>
              </a:solidFill>
            </a:endParaRPr>
          </a:p>
          <a:p>
            <a:pPr indent="457200" lvl="0" marL="0" rtl="0" algn="l">
              <a:spcBef>
                <a:spcPts val="0"/>
              </a:spcBef>
              <a:spcAft>
                <a:spcPts val="0"/>
              </a:spcAft>
              <a:buNone/>
            </a:pPr>
            <a:r>
              <a:rPr lang="en" sz="1600">
                <a:solidFill>
                  <a:srgbClr val="262626"/>
                </a:solidFill>
              </a:rPr>
              <a:t>=&gt;  lower dimension (</a:t>
            </a:r>
            <a:r>
              <a:rPr b="1" lang="en" sz="1600">
                <a:solidFill>
                  <a:srgbClr val="262626"/>
                </a:solidFill>
              </a:rPr>
              <a:t>32</a:t>
            </a:r>
            <a:r>
              <a:rPr lang="en" sz="1600">
                <a:solidFill>
                  <a:srgbClr val="262626"/>
                </a:solidFill>
              </a:rPr>
              <a:t> vs </a:t>
            </a:r>
            <a:r>
              <a:rPr b="1" lang="en" sz="1600">
                <a:solidFill>
                  <a:srgbClr val="262626"/>
                </a:solidFill>
              </a:rPr>
              <a:t>4096</a:t>
            </a:r>
            <a:r>
              <a:rPr lang="en" sz="1600">
                <a:solidFill>
                  <a:srgbClr val="262626"/>
                </a:solidFill>
              </a:rPr>
              <a:t>)</a:t>
            </a:r>
            <a:endParaRPr sz="1600">
              <a:solidFill>
                <a:srgbClr val="262626"/>
              </a:solidFill>
            </a:endParaRPr>
          </a:p>
          <a:p>
            <a:pPr indent="457200" lvl="0" marL="0" rtl="0" algn="l">
              <a:spcBef>
                <a:spcPts val="0"/>
              </a:spcBef>
              <a:spcAft>
                <a:spcPts val="0"/>
              </a:spcAft>
              <a:buNone/>
            </a:pPr>
            <a:r>
              <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More suitable for re-prompting</a:t>
            </a:r>
            <a:endParaRPr sz="1600">
              <a:solidFill>
                <a:srgbClr val="262626"/>
              </a:solidFill>
            </a:endParaRPr>
          </a:p>
          <a:p>
            <a:pPr indent="0" lvl="0" marL="0" rtl="0" algn="l">
              <a:spcBef>
                <a:spcPts val="0"/>
              </a:spcBef>
              <a:spcAft>
                <a:spcPts val="0"/>
              </a:spcAft>
              <a:buNone/>
            </a:pPr>
            <a:r>
              <a:t/>
            </a:r>
            <a:endParaRPr sz="1600">
              <a:solidFill>
                <a:srgbClr val="262626"/>
              </a:solidFill>
            </a:endParaRPr>
          </a:p>
          <a:p>
            <a:pPr indent="0" lvl="0" marL="0" rtl="0" algn="l">
              <a:spcBef>
                <a:spcPts val="0"/>
              </a:spcBef>
              <a:spcAft>
                <a:spcPts val="0"/>
              </a:spcAft>
              <a:buNone/>
            </a:pPr>
            <a:r>
              <a:rPr lang="en" sz="1600">
                <a:solidFill>
                  <a:srgbClr val="262626"/>
                </a:solidFill>
              </a:rPr>
              <a:t>Disadvantages</a:t>
            </a:r>
            <a:r>
              <a:rPr lang="en" sz="1600">
                <a:solidFill>
                  <a:srgbClr val="262626"/>
                </a:solidFill>
              </a:rPr>
              <a:t>:</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Unstable in comparison with the author’s artifact</a:t>
            </a:r>
            <a:endParaRPr sz="1600">
              <a:solidFill>
                <a:srgbClr val="262626"/>
              </a:solidFill>
            </a:endParaRPr>
          </a:p>
        </p:txBody>
      </p:sp>
      <p:sp>
        <p:nvSpPr>
          <p:cNvPr id="387" name="Google Shape;387;p39"/>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
        <p:nvSpPr>
          <p:cNvPr id="388" name="Google Shape;388;p39"/>
          <p:cNvSpPr txBox="1"/>
          <p:nvPr/>
        </p:nvSpPr>
        <p:spPr>
          <a:xfrm>
            <a:off x="4742775" y="2852275"/>
            <a:ext cx="149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rPr>
              <a:t>Less than 1%</a:t>
            </a:r>
            <a:endParaRPr b="1" sz="1600">
              <a:solidFill>
                <a:srgbClr val="FF0000"/>
              </a:solidFill>
            </a:endParaRPr>
          </a:p>
        </p:txBody>
      </p:sp>
      <p:sp>
        <p:nvSpPr>
          <p:cNvPr id="389" name="Google Shape;389;p39"/>
          <p:cNvSpPr txBox="1"/>
          <p:nvPr/>
        </p:nvSpPr>
        <p:spPr>
          <a:xfrm>
            <a:off x="5513300" y="2083150"/>
            <a:ext cx="208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rPr>
              <a:t>13.4 times better!</a:t>
            </a:r>
            <a:endParaRPr b="1" sz="160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0"/>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Fully-connected activations</a:t>
            </a:r>
            <a:r>
              <a:rPr lang="en"/>
              <a:t> </a:t>
            </a:r>
            <a:endParaRPr/>
          </a:p>
          <a:p>
            <a:pPr indent="0" lvl="0" marL="0" rtl="0" algn="l">
              <a:spcBef>
                <a:spcPts val="0"/>
              </a:spcBef>
              <a:spcAft>
                <a:spcPts val="0"/>
              </a:spcAft>
              <a:buNone/>
            </a:pPr>
            <a:r>
              <a:t/>
            </a:r>
            <a:endParaRPr/>
          </a:p>
        </p:txBody>
      </p:sp>
      <p:sp>
        <p:nvSpPr>
          <p:cNvPr id="395" name="Google Shape;395;p4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0"/>
          <p:cNvSpPr txBox="1"/>
          <p:nvPr/>
        </p:nvSpPr>
        <p:spPr>
          <a:xfrm>
            <a:off x="889000" y="2296400"/>
            <a:ext cx="7632300" cy="1736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800"/>
              <a:t>Author’s implementation:</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en" sz="1800"/>
              <a:t>Get the final prompt</a:t>
            </a:r>
            <a:endParaRPr sz="1800"/>
          </a:p>
          <a:p>
            <a:pPr indent="-342900" lvl="0" marL="457200" rtl="0" algn="l">
              <a:lnSpc>
                <a:spcPct val="115000"/>
              </a:lnSpc>
              <a:spcBef>
                <a:spcPts val="0"/>
              </a:spcBef>
              <a:spcAft>
                <a:spcPts val="0"/>
              </a:spcAft>
              <a:buSzPts val="1800"/>
              <a:buAutoNum type="arabicPeriod"/>
            </a:pPr>
            <a:r>
              <a:rPr lang="en" sz="1800"/>
              <a:t>Retrieve the </a:t>
            </a:r>
            <a:r>
              <a:rPr lang="en" sz="1800"/>
              <a:t>activation score</a:t>
            </a:r>
            <a:r>
              <a:rPr lang="en" sz="1800"/>
              <a:t> of entire final prompt (length 13)</a:t>
            </a:r>
            <a:endParaRPr sz="1800"/>
          </a:p>
          <a:p>
            <a:pPr indent="-342900" lvl="0" marL="457200" rtl="0" algn="l">
              <a:lnSpc>
                <a:spcPct val="115000"/>
              </a:lnSpc>
              <a:spcBef>
                <a:spcPts val="0"/>
              </a:spcBef>
              <a:spcAft>
                <a:spcPts val="0"/>
              </a:spcAft>
              <a:buSzPts val="1800"/>
              <a:buAutoNum type="arabicPeriod"/>
            </a:pPr>
            <a:r>
              <a:rPr lang="en" sz="1800"/>
              <a:t>Extract the 8</a:t>
            </a:r>
            <a:r>
              <a:rPr baseline="30000" lang="en" sz="1800"/>
              <a:t>th</a:t>
            </a:r>
            <a:r>
              <a:rPr lang="en" sz="1800"/>
              <a:t> element</a:t>
            </a:r>
            <a:endParaRPr sz="1800">
              <a:solidFill>
                <a:schemeClr val="dk2"/>
              </a:solidFill>
              <a:latin typeface="Calibri"/>
              <a:ea typeface="Calibri"/>
              <a:cs typeface="Calibri"/>
              <a:sym typeface="Calibri"/>
            </a:endParaRPr>
          </a:p>
        </p:txBody>
      </p:sp>
      <p:sp>
        <p:nvSpPr>
          <p:cNvPr id="397" name="Google Shape;397;p40"/>
          <p:cNvSpPr txBox="1"/>
          <p:nvPr/>
        </p:nvSpPr>
        <p:spPr>
          <a:xfrm>
            <a:off x="819150" y="1604450"/>
            <a:ext cx="850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Same idea: get the artifact between last token of input and first token of output </a:t>
            </a:r>
            <a:endParaRPr sz="1800">
              <a:solidFill>
                <a:schemeClr val="dk2"/>
              </a:solidFill>
              <a:latin typeface="Calibri"/>
              <a:ea typeface="Calibri"/>
              <a:cs typeface="Calibri"/>
              <a:sym typeface="Calibri"/>
            </a:endParaRPr>
          </a:p>
        </p:txBody>
      </p:sp>
      <p:sp>
        <p:nvSpPr>
          <p:cNvPr id="398" name="Google Shape;398;p40"/>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Fully-connected activations</a:t>
            </a:r>
            <a:endParaRPr/>
          </a:p>
        </p:txBody>
      </p:sp>
      <p:sp>
        <p:nvSpPr>
          <p:cNvPr id="404" name="Google Shape;404;p4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5" name="Google Shape;405;p41"/>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p:txBody>
      </p:sp>
      <p:sp>
        <p:nvSpPr>
          <p:cNvPr id="406" name="Google Shape;406;p41"/>
          <p:cNvSpPr txBox="1"/>
          <p:nvPr/>
        </p:nvSpPr>
        <p:spPr>
          <a:xfrm>
            <a:off x="889000" y="1800200"/>
            <a:ext cx="6119100" cy="205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800"/>
              <a:t>My implementation:</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en" sz="1800"/>
              <a:t>Stop at second iteration</a:t>
            </a:r>
            <a:endParaRPr sz="1800"/>
          </a:p>
          <a:p>
            <a:pPr indent="-342900" lvl="0" marL="457200" rtl="0" algn="l">
              <a:lnSpc>
                <a:spcPct val="115000"/>
              </a:lnSpc>
              <a:spcBef>
                <a:spcPts val="0"/>
              </a:spcBef>
              <a:spcAft>
                <a:spcPts val="0"/>
              </a:spcAft>
              <a:buSzPts val="1800"/>
              <a:buAutoNum type="arabicPeriod"/>
            </a:pPr>
            <a:r>
              <a:rPr lang="en" sz="1800"/>
              <a:t>Retrieve</a:t>
            </a:r>
            <a:r>
              <a:rPr lang="en" sz="1800"/>
              <a:t> the activation score in the second iteration</a:t>
            </a:r>
            <a:endParaRPr sz="1800"/>
          </a:p>
          <a:p>
            <a:pPr indent="-342900" lvl="0" marL="457200" rtl="0" algn="l">
              <a:lnSpc>
                <a:spcPct val="115000"/>
              </a:lnSpc>
              <a:spcBef>
                <a:spcPts val="0"/>
              </a:spcBef>
              <a:spcAft>
                <a:spcPts val="0"/>
              </a:spcAft>
              <a:buSzPts val="1800"/>
              <a:buAutoNum type="arabicPeriod"/>
            </a:pPr>
            <a:r>
              <a:rPr lang="en" sz="1800"/>
              <a:t>Extract the last element</a:t>
            </a:r>
            <a:endParaRPr sz="1800"/>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Detecting and R</a:t>
            </a:r>
            <a:r>
              <a:rPr lang="en"/>
              <a:t>educing </a:t>
            </a:r>
            <a:r>
              <a:rPr lang="en"/>
              <a:t>Factual Hallucinations</a:t>
            </a:r>
            <a:endParaRPr/>
          </a:p>
        </p:txBody>
      </p:sp>
      <p:sp>
        <p:nvSpPr>
          <p:cNvPr id="143" name="Google Shape;143;p15"/>
          <p:cNvSpPr txBox="1"/>
          <p:nvPr>
            <p:ph idx="1" type="body"/>
          </p:nvPr>
        </p:nvSpPr>
        <p:spPr>
          <a:xfrm>
            <a:off x="819150" y="1550700"/>
            <a:ext cx="26763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Detecting and reducing hallucinations is growing in importance for:</a:t>
            </a:r>
            <a:endParaRPr b="1"/>
          </a:p>
          <a:p>
            <a:pPr indent="0" lvl="0" marL="0" rtl="0" algn="l">
              <a:spcBef>
                <a:spcPts val="1200"/>
              </a:spcBef>
              <a:spcAft>
                <a:spcPts val="1200"/>
              </a:spcAft>
              <a:buNone/>
            </a:pPr>
            <a:r>
              <a:t/>
            </a:r>
            <a:endParaRPr b="1"/>
          </a:p>
        </p:txBody>
      </p:sp>
      <p:sp>
        <p:nvSpPr>
          <p:cNvPr id="144" name="Google Shape;144;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15"/>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pic>
        <p:nvPicPr>
          <p:cNvPr id="146" name="Google Shape;146;p15"/>
          <p:cNvPicPr preferRelativeResize="0"/>
          <p:nvPr/>
        </p:nvPicPr>
        <p:blipFill>
          <a:blip r:embed="rId3">
            <a:alphaModFix/>
          </a:blip>
          <a:stretch>
            <a:fillRect/>
          </a:stretch>
        </p:blipFill>
        <p:spPr>
          <a:xfrm>
            <a:off x="3607913" y="1652963"/>
            <a:ext cx="5038725" cy="2390775"/>
          </a:xfrm>
          <a:prstGeom prst="rect">
            <a:avLst/>
          </a:prstGeom>
          <a:noFill/>
          <a:ln>
            <a:noFill/>
          </a:ln>
        </p:spPr>
      </p:pic>
      <p:pic>
        <p:nvPicPr>
          <p:cNvPr id="147" name="Google Shape;147;p15"/>
          <p:cNvPicPr preferRelativeResize="0"/>
          <p:nvPr/>
        </p:nvPicPr>
        <p:blipFill>
          <a:blip r:embed="rId4">
            <a:alphaModFix/>
          </a:blip>
          <a:stretch>
            <a:fillRect/>
          </a:stretch>
        </p:blipFill>
        <p:spPr>
          <a:xfrm>
            <a:off x="734150" y="2649451"/>
            <a:ext cx="824550" cy="757595"/>
          </a:xfrm>
          <a:prstGeom prst="rect">
            <a:avLst/>
          </a:prstGeom>
          <a:noFill/>
          <a:ln>
            <a:noFill/>
          </a:ln>
        </p:spPr>
      </p:pic>
      <p:pic>
        <p:nvPicPr>
          <p:cNvPr id="148" name="Google Shape;148;p15"/>
          <p:cNvPicPr preferRelativeResize="0"/>
          <p:nvPr/>
        </p:nvPicPr>
        <p:blipFill>
          <a:blip r:embed="rId5">
            <a:alphaModFix/>
          </a:blip>
          <a:stretch>
            <a:fillRect/>
          </a:stretch>
        </p:blipFill>
        <p:spPr>
          <a:xfrm>
            <a:off x="2171025" y="2582463"/>
            <a:ext cx="824575" cy="824575"/>
          </a:xfrm>
          <a:prstGeom prst="rect">
            <a:avLst/>
          </a:prstGeom>
          <a:noFill/>
          <a:ln>
            <a:noFill/>
          </a:ln>
        </p:spPr>
      </p:pic>
      <p:pic>
        <p:nvPicPr>
          <p:cNvPr id="149" name="Google Shape;149;p15"/>
          <p:cNvPicPr preferRelativeResize="0"/>
          <p:nvPr/>
        </p:nvPicPr>
        <p:blipFill>
          <a:blip r:embed="rId6">
            <a:alphaModFix/>
          </a:blip>
          <a:stretch>
            <a:fillRect/>
          </a:stretch>
        </p:blipFill>
        <p:spPr>
          <a:xfrm>
            <a:off x="708913" y="3594925"/>
            <a:ext cx="875025" cy="875025"/>
          </a:xfrm>
          <a:prstGeom prst="rect">
            <a:avLst/>
          </a:prstGeom>
          <a:noFill/>
          <a:ln>
            <a:noFill/>
          </a:ln>
        </p:spPr>
      </p:pic>
      <p:pic>
        <p:nvPicPr>
          <p:cNvPr id="150" name="Google Shape;150;p15"/>
          <p:cNvPicPr preferRelativeResize="0"/>
          <p:nvPr/>
        </p:nvPicPr>
        <p:blipFill>
          <a:blip r:embed="rId7">
            <a:alphaModFix/>
          </a:blip>
          <a:stretch>
            <a:fillRect/>
          </a:stretch>
        </p:blipFill>
        <p:spPr>
          <a:xfrm>
            <a:off x="2060325" y="3620163"/>
            <a:ext cx="824550" cy="824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2"/>
          <p:cNvSpPr txBox="1"/>
          <p:nvPr>
            <p:ph type="title"/>
          </p:nvPr>
        </p:nvSpPr>
        <p:spPr>
          <a:xfrm>
            <a:off x="819150" y="731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Fully-connected activations</a:t>
            </a:r>
            <a:endParaRPr/>
          </a:p>
        </p:txBody>
      </p:sp>
      <p:pic>
        <p:nvPicPr>
          <p:cNvPr id="413" name="Google Shape;413;p42"/>
          <p:cNvPicPr preferRelativeResize="0"/>
          <p:nvPr/>
        </p:nvPicPr>
        <p:blipFill>
          <a:blip r:embed="rId3">
            <a:alphaModFix/>
          </a:blip>
          <a:stretch>
            <a:fillRect/>
          </a:stretch>
        </p:blipFill>
        <p:spPr>
          <a:xfrm>
            <a:off x="2564450" y="1564063"/>
            <a:ext cx="1419225" cy="352425"/>
          </a:xfrm>
          <a:prstGeom prst="rect">
            <a:avLst/>
          </a:prstGeom>
          <a:noFill/>
          <a:ln>
            <a:noFill/>
          </a:ln>
        </p:spPr>
      </p:pic>
      <p:sp>
        <p:nvSpPr>
          <p:cNvPr id="414" name="Google Shape;414;p42"/>
          <p:cNvSpPr txBox="1"/>
          <p:nvPr/>
        </p:nvSpPr>
        <p:spPr>
          <a:xfrm>
            <a:off x="901350" y="1524725"/>
            <a:ext cx="160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Up projection:</a:t>
            </a:r>
            <a:endParaRPr sz="1600">
              <a:solidFill>
                <a:srgbClr val="262626"/>
              </a:solidFill>
            </a:endParaRPr>
          </a:p>
        </p:txBody>
      </p:sp>
      <p:sp>
        <p:nvSpPr>
          <p:cNvPr id="415" name="Google Shape;415;p42"/>
          <p:cNvSpPr txBox="1"/>
          <p:nvPr/>
        </p:nvSpPr>
        <p:spPr>
          <a:xfrm>
            <a:off x="740975" y="1955825"/>
            <a:ext cx="201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Gate</a:t>
            </a:r>
            <a:r>
              <a:rPr lang="en" sz="1600">
                <a:solidFill>
                  <a:srgbClr val="262626"/>
                </a:solidFill>
              </a:rPr>
              <a:t> projection:</a:t>
            </a:r>
            <a:endParaRPr sz="1600">
              <a:solidFill>
                <a:srgbClr val="262626"/>
              </a:solidFill>
            </a:endParaRPr>
          </a:p>
        </p:txBody>
      </p:sp>
      <p:pic>
        <p:nvPicPr>
          <p:cNvPr id="416" name="Google Shape;416;p42"/>
          <p:cNvPicPr preferRelativeResize="0"/>
          <p:nvPr/>
        </p:nvPicPr>
        <p:blipFill>
          <a:blip r:embed="rId4">
            <a:alphaModFix/>
          </a:blip>
          <a:stretch>
            <a:fillRect/>
          </a:stretch>
        </p:blipFill>
        <p:spPr>
          <a:xfrm>
            <a:off x="2469200" y="2004675"/>
            <a:ext cx="1609725" cy="333375"/>
          </a:xfrm>
          <a:prstGeom prst="rect">
            <a:avLst/>
          </a:prstGeom>
          <a:noFill/>
          <a:ln>
            <a:noFill/>
          </a:ln>
        </p:spPr>
      </p:pic>
      <p:pic>
        <p:nvPicPr>
          <p:cNvPr id="417" name="Google Shape;417;p42"/>
          <p:cNvPicPr preferRelativeResize="0"/>
          <p:nvPr/>
        </p:nvPicPr>
        <p:blipFill rotWithShape="1">
          <a:blip r:embed="rId5">
            <a:alphaModFix/>
          </a:blip>
          <a:srcRect b="0" l="0" r="0" t="0"/>
          <a:stretch/>
        </p:blipFill>
        <p:spPr>
          <a:xfrm>
            <a:off x="819150" y="2571750"/>
            <a:ext cx="4086225" cy="400050"/>
          </a:xfrm>
          <a:prstGeom prst="rect">
            <a:avLst/>
          </a:prstGeom>
          <a:noFill/>
          <a:ln>
            <a:noFill/>
          </a:ln>
        </p:spPr>
      </p:pic>
      <p:sp>
        <p:nvSpPr>
          <p:cNvPr id="418" name="Google Shape;418;p42"/>
          <p:cNvSpPr txBox="1"/>
          <p:nvPr/>
        </p:nvSpPr>
        <p:spPr>
          <a:xfrm>
            <a:off x="4368950" y="1524738"/>
            <a:ext cx="160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Size 11008</a:t>
            </a:r>
            <a:endParaRPr sz="1600">
              <a:solidFill>
                <a:srgbClr val="262626"/>
              </a:solidFill>
            </a:endParaRPr>
          </a:p>
        </p:txBody>
      </p:sp>
      <p:sp>
        <p:nvSpPr>
          <p:cNvPr id="419" name="Google Shape;419;p42"/>
          <p:cNvSpPr txBox="1"/>
          <p:nvPr/>
        </p:nvSpPr>
        <p:spPr>
          <a:xfrm>
            <a:off x="4368950" y="1913550"/>
            <a:ext cx="160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Size 11008</a:t>
            </a:r>
            <a:endParaRPr sz="1600">
              <a:solidFill>
                <a:srgbClr val="262626"/>
              </a:solidFill>
            </a:endParaRPr>
          </a:p>
        </p:txBody>
      </p:sp>
      <p:sp>
        <p:nvSpPr>
          <p:cNvPr id="420" name="Google Shape;420;p42"/>
          <p:cNvSpPr txBox="1"/>
          <p:nvPr/>
        </p:nvSpPr>
        <p:spPr>
          <a:xfrm>
            <a:off x="2943850" y="2971788"/>
            <a:ext cx="570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W_down is a projection matrix from dim 11008 to dim 4096</a:t>
            </a:r>
            <a:endParaRPr sz="1600">
              <a:solidFill>
                <a:srgbClr val="262626"/>
              </a:solidFill>
            </a:endParaRPr>
          </a:p>
        </p:txBody>
      </p:sp>
      <p:sp>
        <p:nvSpPr>
          <p:cNvPr id="421" name="Google Shape;421;p42"/>
          <p:cNvSpPr txBox="1"/>
          <p:nvPr/>
        </p:nvSpPr>
        <p:spPr>
          <a:xfrm>
            <a:off x="640125" y="3925325"/>
            <a:ext cx="82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Author extracts the up projection (dim 11008) and I </a:t>
            </a:r>
            <a:r>
              <a:rPr lang="en" sz="1600">
                <a:solidFill>
                  <a:srgbClr val="262626"/>
                </a:solidFill>
              </a:rPr>
              <a:t>extract</a:t>
            </a:r>
            <a:r>
              <a:rPr lang="en" sz="1600">
                <a:solidFill>
                  <a:srgbClr val="262626"/>
                </a:solidFill>
              </a:rPr>
              <a:t> the MLP output (dim 4096)</a:t>
            </a:r>
            <a:endParaRPr sz="1600">
              <a:solidFill>
                <a:srgbClr val="262626"/>
              </a:solidFill>
            </a:endParaRPr>
          </a:p>
        </p:txBody>
      </p:sp>
      <p:sp>
        <p:nvSpPr>
          <p:cNvPr id="422" name="Google Shape;422;p42"/>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3"/>
          <p:cNvPicPr preferRelativeResize="0"/>
          <p:nvPr/>
        </p:nvPicPr>
        <p:blipFill>
          <a:blip r:embed="rId3">
            <a:alphaModFix/>
          </a:blip>
          <a:stretch>
            <a:fillRect/>
          </a:stretch>
        </p:blipFill>
        <p:spPr>
          <a:xfrm>
            <a:off x="4954000" y="2286125"/>
            <a:ext cx="3140875" cy="1532125"/>
          </a:xfrm>
          <a:prstGeom prst="rect">
            <a:avLst/>
          </a:prstGeom>
          <a:noFill/>
          <a:ln>
            <a:noFill/>
          </a:ln>
        </p:spPr>
      </p:pic>
      <p:sp>
        <p:nvSpPr>
          <p:cNvPr id="428" name="Google Shape;428;p4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Fully-connected activations</a:t>
            </a:r>
            <a:endParaRPr/>
          </a:p>
        </p:txBody>
      </p:sp>
      <p:sp>
        <p:nvSpPr>
          <p:cNvPr id="430" name="Google Shape;430;p43"/>
          <p:cNvSpPr txBox="1"/>
          <p:nvPr/>
        </p:nvSpPr>
        <p:spPr>
          <a:xfrm>
            <a:off x="5020100" y="1855025"/>
            <a:ext cx="160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Author’s result</a:t>
            </a:r>
            <a:endParaRPr sz="1600">
              <a:solidFill>
                <a:srgbClr val="262626"/>
              </a:solidFill>
            </a:endParaRPr>
          </a:p>
        </p:txBody>
      </p:sp>
      <p:sp>
        <p:nvSpPr>
          <p:cNvPr id="431" name="Google Shape;431;p43"/>
          <p:cNvSpPr txBox="1"/>
          <p:nvPr/>
        </p:nvSpPr>
        <p:spPr>
          <a:xfrm>
            <a:off x="1011500" y="1877175"/>
            <a:ext cx="160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My result</a:t>
            </a:r>
            <a:endParaRPr sz="1600">
              <a:solidFill>
                <a:srgbClr val="262626"/>
              </a:solidFill>
            </a:endParaRPr>
          </a:p>
        </p:txBody>
      </p:sp>
      <p:sp>
        <p:nvSpPr>
          <p:cNvPr id="432" name="Google Shape;432;p43"/>
          <p:cNvSpPr/>
          <p:nvPr/>
        </p:nvSpPr>
        <p:spPr>
          <a:xfrm>
            <a:off x="6025925" y="2626825"/>
            <a:ext cx="420300" cy="254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pic>
        <p:nvPicPr>
          <p:cNvPr id="433" name="Google Shape;433;p43"/>
          <p:cNvPicPr preferRelativeResize="0"/>
          <p:nvPr/>
        </p:nvPicPr>
        <p:blipFill>
          <a:blip r:embed="rId4">
            <a:alphaModFix/>
          </a:blip>
          <a:stretch>
            <a:fillRect/>
          </a:stretch>
        </p:blipFill>
        <p:spPr>
          <a:xfrm>
            <a:off x="1011500" y="2492975"/>
            <a:ext cx="3140875" cy="1118413"/>
          </a:xfrm>
          <a:prstGeom prst="rect">
            <a:avLst/>
          </a:prstGeom>
          <a:noFill/>
          <a:ln>
            <a:noFill/>
          </a:ln>
        </p:spPr>
      </p:pic>
      <p:sp>
        <p:nvSpPr>
          <p:cNvPr id="434" name="Google Shape;434;p43"/>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My implementation</a:t>
            </a:r>
            <a:endParaRPr/>
          </a:p>
        </p:txBody>
      </p:sp>
      <p:sp>
        <p:nvSpPr>
          <p:cNvPr id="441" name="Google Shape;441;p44"/>
          <p:cNvSpPr txBox="1"/>
          <p:nvPr/>
        </p:nvSpPr>
        <p:spPr>
          <a:xfrm>
            <a:off x="1011500" y="1877175"/>
            <a:ext cx="7313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Advantages:</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Reduce the computational time in extracting the artifact</a:t>
            </a:r>
            <a:endParaRPr sz="1600">
              <a:solidFill>
                <a:srgbClr val="262626"/>
              </a:solidFill>
            </a:endParaRPr>
          </a:p>
          <a:p>
            <a:pPr indent="0" lvl="0" marL="914400" rtl="0" algn="l">
              <a:spcBef>
                <a:spcPts val="0"/>
              </a:spcBef>
              <a:spcAft>
                <a:spcPts val="0"/>
              </a:spcAft>
              <a:buNone/>
            </a:pPr>
            <a:r>
              <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Reduce the complexity of the classifier (lower dimension 4096 vs 11008)</a:t>
            </a:r>
            <a:endParaRPr sz="1600">
              <a:solidFill>
                <a:srgbClr val="262626"/>
              </a:solidFill>
            </a:endParaRPr>
          </a:p>
          <a:p>
            <a:pPr indent="0" lvl="0" marL="914400" rtl="0" algn="l">
              <a:spcBef>
                <a:spcPts val="0"/>
              </a:spcBef>
              <a:spcAft>
                <a:spcPts val="0"/>
              </a:spcAft>
              <a:buNone/>
            </a:pPr>
            <a:r>
              <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More suitable for re-prompting</a:t>
            </a:r>
            <a:endParaRPr sz="1600">
              <a:solidFill>
                <a:srgbClr val="262626"/>
              </a:solidFill>
            </a:endParaRPr>
          </a:p>
          <a:p>
            <a:pPr indent="0" lvl="0" marL="0" rtl="0" algn="l">
              <a:spcBef>
                <a:spcPts val="0"/>
              </a:spcBef>
              <a:spcAft>
                <a:spcPts val="0"/>
              </a:spcAft>
              <a:buNone/>
            </a:pPr>
            <a:r>
              <a:t/>
            </a:r>
            <a:endParaRPr sz="1600">
              <a:solidFill>
                <a:srgbClr val="262626"/>
              </a:solidFill>
            </a:endParaRPr>
          </a:p>
          <a:p>
            <a:pPr indent="0" lvl="0" marL="0" rtl="0" algn="l">
              <a:spcBef>
                <a:spcPts val="0"/>
              </a:spcBef>
              <a:spcAft>
                <a:spcPts val="0"/>
              </a:spcAft>
              <a:buNone/>
            </a:pPr>
            <a:r>
              <a:rPr lang="en" sz="1600">
                <a:solidFill>
                  <a:srgbClr val="262626"/>
                </a:solidFill>
              </a:rPr>
              <a:t>Disadvantages:</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Unstable in comparison with the author’s artifact</a:t>
            </a:r>
            <a:endParaRPr sz="1600">
              <a:solidFill>
                <a:srgbClr val="262626"/>
              </a:solidFill>
            </a:endParaRPr>
          </a:p>
        </p:txBody>
      </p:sp>
      <p:sp>
        <p:nvSpPr>
          <p:cNvPr id="442" name="Google Shape;442;p44"/>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45"/>
          <p:cNvSpPr txBox="1"/>
          <p:nvPr>
            <p:ph type="title"/>
          </p:nvPr>
        </p:nvSpPr>
        <p:spPr>
          <a:xfrm>
            <a:off x="0" y="1748700"/>
            <a:ext cx="91440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Self-attention and Fully-connected activations</a:t>
            </a:r>
            <a:endParaRPr/>
          </a:p>
          <a:p>
            <a:pPr indent="0" lvl="0" marL="0" rtl="0" algn="ctr">
              <a:spcBef>
                <a:spcPts val="0"/>
              </a:spcBef>
              <a:spcAft>
                <a:spcPts val="0"/>
              </a:spcAft>
              <a:buNone/>
            </a:pPr>
            <a:r>
              <a:rPr b="1" lang="en"/>
              <a:t>Stacked approach</a:t>
            </a:r>
            <a:endParaRPr b="1"/>
          </a:p>
        </p:txBody>
      </p:sp>
      <p:sp>
        <p:nvSpPr>
          <p:cNvPr id="449" name="Google Shape;449;p45"/>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46"/>
          <p:cNvSpPr txBox="1"/>
          <p:nvPr>
            <p:ph type="title"/>
          </p:nvPr>
        </p:nvSpPr>
        <p:spPr>
          <a:xfrm>
            <a:off x="819150" y="66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Further research - Stacked approach</a:t>
            </a:r>
            <a:endParaRPr/>
          </a:p>
        </p:txBody>
      </p:sp>
      <p:sp>
        <p:nvSpPr>
          <p:cNvPr id="456" name="Google Shape;456;p46"/>
          <p:cNvSpPr txBox="1"/>
          <p:nvPr/>
        </p:nvSpPr>
        <p:spPr>
          <a:xfrm>
            <a:off x="915300" y="1617450"/>
            <a:ext cx="392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Previously, we always consider about</a:t>
            </a:r>
            <a:endParaRPr sz="1600">
              <a:solidFill>
                <a:srgbClr val="262626"/>
              </a:solidFill>
            </a:endParaRPr>
          </a:p>
        </p:txBody>
      </p:sp>
      <p:sp>
        <p:nvSpPr>
          <p:cNvPr id="457" name="Google Shape;457;p46"/>
          <p:cNvSpPr txBox="1"/>
          <p:nvPr/>
        </p:nvSpPr>
        <p:spPr>
          <a:xfrm>
            <a:off x="2786675" y="2048550"/>
            <a:ext cx="3923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qm: last token of input</a:t>
            </a:r>
            <a:endParaRPr sz="1600">
              <a:solidFill>
                <a:srgbClr val="262626"/>
              </a:solidFill>
            </a:endParaRPr>
          </a:p>
          <a:p>
            <a:pPr indent="0" lvl="0" marL="0" rtl="0" algn="l">
              <a:spcBef>
                <a:spcPts val="0"/>
              </a:spcBef>
              <a:spcAft>
                <a:spcPts val="0"/>
              </a:spcAft>
              <a:buNone/>
            </a:pPr>
            <a:r>
              <a:rPr lang="en" sz="1600">
                <a:solidFill>
                  <a:srgbClr val="262626"/>
                </a:solidFill>
              </a:rPr>
              <a:t>a1: first token of output</a:t>
            </a:r>
            <a:endParaRPr sz="1600">
              <a:solidFill>
                <a:srgbClr val="262626"/>
              </a:solidFill>
            </a:endParaRPr>
          </a:p>
        </p:txBody>
      </p:sp>
      <p:sp>
        <p:nvSpPr>
          <p:cNvPr id="458" name="Google Shape;458;p46"/>
          <p:cNvSpPr txBox="1"/>
          <p:nvPr/>
        </p:nvSpPr>
        <p:spPr>
          <a:xfrm>
            <a:off x="915300" y="3399925"/>
            <a:ext cx="666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62626"/>
                </a:solidFill>
              </a:rPr>
              <a:t>Can we choose the </a:t>
            </a:r>
            <a:r>
              <a:rPr b="1" lang="en" sz="1800">
                <a:solidFill>
                  <a:srgbClr val="262626"/>
                </a:solidFill>
              </a:rPr>
              <a:t>target token based on some criterion? </a:t>
            </a:r>
            <a:endParaRPr b="1" sz="1800">
              <a:solidFill>
                <a:srgbClr val="262626"/>
              </a:solidFill>
            </a:endParaRPr>
          </a:p>
        </p:txBody>
      </p:sp>
      <p:sp>
        <p:nvSpPr>
          <p:cNvPr id="459" name="Google Shape;459;p46"/>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47"/>
          <p:cNvSpPr txBox="1"/>
          <p:nvPr>
            <p:ph type="title"/>
          </p:nvPr>
        </p:nvSpPr>
        <p:spPr>
          <a:xfrm>
            <a:off x="742050" y="6401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Further research - Stacked approach</a:t>
            </a:r>
            <a:endParaRPr/>
          </a:p>
        </p:txBody>
      </p:sp>
      <p:sp>
        <p:nvSpPr>
          <p:cNvPr id="466" name="Google Shape;466;p47"/>
          <p:cNvSpPr txBox="1"/>
          <p:nvPr/>
        </p:nvSpPr>
        <p:spPr>
          <a:xfrm>
            <a:off x="540250" y="1879050"/>
            <a:ext cx="9045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Key idea:</a:t>
            </a:r>
            <a:endParaRPr sz="1600">
              <a:solidFill>
                <a:srgbClr val="262626"/>
              </a:solidFill>
            </a:endParaRPr>
          </a:p>
          <a:p>
            <a:pPr indent="0" lvl="0" marL="0" rtl="0" algn="l">
              <a:spcBef>
                <a:spcPts val="0"/>
              </a:spcBef>
              <a:spcAft>
                <a:spcPts val="0"/>
              </a:spcAft>
              <a:buNone/>
            </a:pPr>
            <a:r>
              <a:rPr b="1" lang="en" sz="1700">
                <a:solidFill>
                  <a:srgbClr val="262626"/>
                </a:solidFill>
              </a:rPr>
              <a:t>Extractive summarization is much more easy than Factual Question Answering</a:t>
            </a:r>
            <a:endParaRPr b="1" sz="1700">
              <a:solidFill>
                <a:srgbClr val="262626"/>
              </a:solidFill>
            </a:endParaRPr>
          </a:p>
        </p:txBody>
      </p:sp>
      <p:sp>
        <p:nvSpPr>
          <p:cNvPr id="467" name="Google Shape;467;p47"/>
          <p:cNvSpPr txBox="1"/>
          <p:nvPr/>
        </p:nvSpPr>
        <p:spPr>
          <a:xfrm>
            <a:off x="540250" y="3214450"/>
            <a:ext cx="57183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Extractive summarization:</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Smaller model e.g. BERT and T5-small</a:t>
            </a:r>
            <a:endParaRPr sz="1600">
              <a:solidFill>
                <a:srgbClr val="262626"/>
              </a:solidFill>
            </a:endParaRPr>
          </a:p>
          <a:p>
            <a:pPr indent="-330200" lvl="0" marL="457200" rtl="0" algn="l">
              <a:spcBef>
                <a:spcPts val="0"/>
              </a:spcBef>
              <a:spcAft>
                <a:spcPts val="0"/>
              </a:spcAft>
              <a:buClr>
                <a:srgbClr val="262626"/>
              </a:buClr>
              <a:buSzPts val="1600"/>
              <a:buAutoNum type="arabicPeriod"/>
            </a:pPr>
            <a:r>
              <a:rPr lang="en" sz="1600">
                <a:solidFill>
                  <a:srgbClr val="262626"/>
                </a:solidFill>
              </a:rPr>
              <a:t>Less hallucination since it won’t generate any new token</a:t>
            </a:r>
            <a:endParaRPr sz="1600">
              <a:solidFill>
                <a:srgbClr val="262626"/>
              </a:solidFill>
            </a:endParaRPr>
          </a:p>
          <a:p>
            <a:pPr indent="0" lvl="0" marL="0" rtl="0" algn="l">
              <a:spcBef>
                <a:spcPts val="0"/>
              </a:spcBef>
              <a:spcAft>
                <a:spcPts val="0"/>
              </a:spcAft>
              <a:buNone/>
            </a:pPr>
            <a:r>
              <a:t/>
            </a:r>
            <a:endParaRPr sz="1700">
              <a:solidFill>
                <a:srgbClr val="262626"/>
              </a:solidFill>
            </a:endParaRPr>
          </a:p>
        </p:txBody>
      </p:sp>
      <p:sp>
        <p:nvSpPr>
          <p:cNvPr id="468" name="Google Shape;468;p47"/>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48"/>
          <p:cNvSpPr txBox="1"/>
          <p:nvPr>
            <p:ph type="title"/>
          </p:nvPr>
        </p:nvSpPr>
        <p:spPr>
          <a:xfrm>
            <a:off x="819150" y="66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Further research - Stacked approach</a:t>
            </a:r>
            <a:endParaRPr/>
          </a:p>
        </p:txBody>
      </p:sp>
      <p:pic>
        <p:nvPicPr>
          <p:cNvPr id="475" name="Google Shape;475;p48"/>
          <p:cNvPicPr preferRelativeResize="0"/>
          <p:nvPr/>
        </p:nvPicPr>
        <p:blipFill>
          <a:blip r:embed="rId3">
            <a:alphaModFix/>
          </a:blip>
          <a:stretch>
            <a:fillRect/>
          </a:stretch>
        </p:blipFill>
        <p:spPr>
          <a:xfrm>
            <a:off x="4024425" y="1616800"/>
            <a:ext cx="4540153" cy="2772675"/>
          </a:xfrm>
          <a:prstGeom prst="rect">
            <a:avLst/>
          </a:prstGeom>
          <a:noFill/>
          <a:ln>
            <a:noFill/>
          </a:ln>
        </p:spPr>
      </p:pic>
      <p:sp>
        <p:nvSpPr>
          <p:cNvPr id="476" name="Google Shape;476;p48"/>
          <p:cNvSpPr txBox="1"/>
          <p:nvPr/>
        </p:nvSpPr>
        <p:spPr>
          <a:xfrm>
            <a:off x="455700" y="2258100"/>
            <a:ext cx="371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Keyword </a:t>
            </a:r>
            <a:r>
              <a:rPr lang="en" sz="1600">
                <a:solidFill>
                  <a:srgbClr val="262626"/>
                </a:solidFill>
              </a:rPr>
              <a:t>identification on</a:t>
            </a:r>
            <a:endParaRPr sz="1600">
              <a:solidFill>
                <a:srgbClr val="262626"/>
              </a:solidFill>
            </a:endParaRPr>
          </a:p>
          <a:p>
            <a:pPr indent="-330200" lvl="0" marL="457200" rtl="0" algn="l">
              <a:spcBef>
                <a:spcPts val="0"/>
              </a:spcBef>
              <a:spcAft>
                <a:spcPts val="0"/>
              </a:spcAft>
              <a:buClr>
                <a:srgbClr val="262626"/>
              </a:buClr>
              <a:buSzPts val="1600"/>
              <a:buChar char="●"/>
            </a:pPr>
            <a:r>
              <a:rPr lang="en" sz="1600">
                <a:solidFill>
                  <a:srgbClr val="262626"/>
                </a:solidFill>
              </a:rPr>
              <a:t>original prompt (qm)</a:t>
            </a:r>
            <a:endParaRPr sz="1600">
              <a:solidFill>
                <a:srgbClr val="262626"/>
              </a:solidFill>
            </a:endParaRPr>
          </a:p>
          <a:p>
            <a:pPr indent="-330200" lvl="0" marL="457200" rtl="0" algn="l">
              <a:spcBef>
                <a:spcPts val="0"/>
              </a:spcBef>
              <a:spcAft>
                <a:spcPts val="0"/>
              </a:spcAft>
              <a:buClr>
                <a:srgbClr val="262626"/>
              </a:buClr>
              <a:buSzPts val="1600"/>
              <a:buChar char="●"/>
            </a:pPr>
            <a:r>
              <a:rPr lang="en" sz="1600">
                <a:solidFill>
                  <a:srgbClr val="262626"/>
                </a:solidFill>
              </a:rPr>
              <a:t>predicted output (a1)</a:t>
            </a:r>
            <a:endParaRPr sz="1700">
              <a:solidFill>
                <a:srgbClr val="262626"/>
              </a:solidFill>
            </a:endParaRPr>
          </a:p>
        </p:txBody>
      </p:sp>
      <p:sp>
        <p:nvSpPr>
          <p:cNvPr id="477" name="Google Shape;477;p48"/>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9"/>
          <p:cNvSpPr txBox="1"/>
          <p:nvPr>
            <p:ph idx="1" type="body"/>
          </p:nvPr>
        </p:nvSpPr>
        <p:spPr>
          <a:xfrm>
            <a:off x="819150" y="2797138"/>
            <a:ext cx="7505700" cy="145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Example:</a:t>
            </a:r>
            <a:endParaRPr sz="1600"/>
          </a:p>
          <a:p>
            <a:pPr indent="0" lvl="0" marL="0" rtl="0" algn="l">
              <a:lnSpc>
                <a:spcPct val="100000"/>
              </a:lnSpc>
              <a:spcBef>
                <a:spcPts val="0"/>
              </a:spcBef>
              <a:spcAft>
                <a:spcPts val="0"/>
              </a:spcAft>
              <a:buNone/>
            </a:pPr>
            <a:r>
              <a:rPr lang="en" sz="1600"/>
              <a:t>prompt = </a:t>
            </a:r>
            <a:r>
              <a:rPr lang="en" sz="1600">
                <a:solidFill>
                  <a:srgbClr val="FF0000"/>
                </a:solidFill>
              </a:rPr>
              <a:t>'What is the capital of Japan?’</a:t>
            </a:r>
            <a:r>
              <a:rPr lang="en" sz="1600">
                <a:solidFill>
                  <a:srgbClr val="262626"/>
                </a:solidFill>
              </a:rPr>
              <a:t>  Predicte</a:t>
            </a:r>
            <a:r>
              <a:rPr lang="en" sz="1600">
                <a:solidFill>
                  <a:srgbClr val="262626"/>
                </a:solidFill>
              </a:rPr>
              <a:t>d</a:t>
            </a:r>
            <a:r>
              <a:rPr lang="en" sz="1600">
                <a:solidFill>
                  <a:srgbClr val="262626"/>
                </a:solidFill>
              </a:rPr>
              <a:t> =  </a:t>
            </a:r>
            <a:r>
              <a:rPr lang="en" sz="1600">
                <a:solidFill>
                  <a:srgbClr val="FF0000"/>
                </a:solidFill>
              </a:rPr>
              <a:t>“</a:t>
            </a:r>
            <a:r>
              <a:rPr lang="en" sz="1600">
                <a:solidFill>
                  <a:srgbClr val="FF0000"/>
                </a:solidFill>
              </a:rPr>
              <a:t> The capital of Japan is </a:t>
            </a:r>
            <a:r>
              <a:rPr lang="en" sz="1600">
                <a:solidFill>
                  <a:srgbClr val="FF0000"/>
                </a:solidFill>
              </a:rPr>
              <a:t>Tokyo.”</a:t>
            </a:r>
            <a:endParaRPr sz="1600"/>
          </a:p>
        </p:txBody>
      </p:sp>
      <p:sp>
        <p:nvSpPr>
          <p:cNvPr id="483" name="Google Shape;483;p4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49"/>
          <p:cNvSpPr txBox="1"/>
          <p:nvPr>
            <p:ph type="title"/>
          </p:nvPr>
        </p:nvSpPr>
        <p:spPr>
          <a:xfrm>
            <a:off x="819150" y="596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Further research - Stacked approach</a:t>
            </a:r>
            <a:endParaRPr/>
          </a:p>
        </p:txBody>
      </p:sp>
      <p:sp>
        <p:nvSpPr>
          <p:cNvPr id="485" name="Google Shape;485;p49"/>
          <p:cNvSpPr/>
          <p:nvPr/>
        </p:nvSpPr>
        <p:spPr>
          <a:xfrm flipH="1">
            <a:off x="4078400" y="2880875"/>
            <a:ext cx="99000" cy="222900"/>
          </a:xfrm>
          <a:prstGeom prst="downArrow">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6" name="Google Shape;486;p49"/>
          <p:cNvSpPr/>
          <p:nvPr/>
        </p:nvSpPr>
        <p:spPr>
          <a:xfrm>
            <a:off x="5526825" y="2880875"/>
            <a:ext cx="99000" cy="222900"/>
          </a:xfrm>
          <a:prstGeom prst="downArrow">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7" name="Google Shape;487;p49"/>
          <p:cNvSpPr/>
          <p:nvPr/>
        </p:nvSpPr>
        <p:spPr>
          <a:xfrm>
            <a:off x="6747325" y="1680350"/>
            <a:ext cx="99000" cy="222900"/>
          </a:xfrm>
          <a:prstGeom prst="downArrow">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8" name="Google Shape;488;p49"/>
          <p:cNvSpPr txBox="1"/>
          <p:nvPr/>
        </p:nvSpPr>
        <p:spPr>
          <a:xfrm>
            <a:off x="6895275" y="1576250"/>
            <a:ext cx="174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 previous target</a:t>
            </a:r>
            <a:endParaRPr sz="1700">
              <a:solidFill>
                <a:srgbClr val="262626"/>
              </a:solidFill>
            </a:endParaRPr>
          </a:p>
        </p:txBody>
      </p:sp>
      <p:sp>
        <p:nvSpPr>
          <p:cNvPr id="489" name="Google Shape;489;p49"/>
          <p:cNvSpPr/>
          <p:nvPr/>
        </p:nvSpPr>
        <p:spPr>
          <a:xfrm>
            <a:off x="7421450" y="2880875"/>
            <a:ext cx="99000" cy="222900"/>
          </a:xfrm>
          <a:prstGeom prst="downArrow">
            <a:avLst>
              <a:gd fmla="val 50000" name="adj1"/>
              <a:gd fmla="val 50000" name="adj2"/>
            </a:avLst>
          </a:prstGeom>
          <a:noFill/>
          <a:ln cap="flat" cmpd="sng" w="9525">
            <a:solidFill>
              <a:srgbClr val="F4B0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0" name="Google Shape;490;p49"/>
          <p:cNvSpPr/>
          <p:nvPr/>
        </p:nvSpPr>
        <p:spPr>
          <a:xfrm>
            <a:off x="3717000" y="2880875"/>
            <a:ext cx="99000" cy="222900"/>
          </a:xfrm>
          <a:prstGeom prst="downArrow">
            <a:avLst>
              <a:gd fmla="val 50000" name="adj1"/>
              <a:gd fmla="val 50000" name="adj2"/>
            </a:avLst>
          </a:prstGeom>
          <a:noFill/>
          <a:ln cap="flat" cmpd="sng" w="9525">
            <a:solidFill>
              <a:srgbClr val="F4B0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1" name="Google Shape;491;p49"/>
          <p:cNvSpPr/>
          <p:nvPr/>
        </p:nvSpPr>
        <p:spPr>
          <a:xfrm>
            <a:off x="6747325" y="2164950"/>
            <a:ext cx="99000" cy="222900"/>
          </a:xfrm>
          <a:prstGeom prst="downArrow">
            <a:avLst>
              <a:gd fmla="val 50000" name="adj1"/>
              <a:gd fmla="val 50000" name="adj2"/>
            </a:avLst>
          </a:prstGeom>
          <a:noFill/>
          <a:ln cap="flat" cmpd="sng" w="9525">
            <a:solidFill>
              <a:srgbClr val="F4B0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2" name="Google Shape;492;p49"/>
          <p:cNvSpPr txBox="1"/>
          <p:nvPr/>
        </p:nvSpPr>
        <p:spPr>
          <a:xfrm>
            <a:off x="6895275" y="2032900"/>
            <a:ext cx="174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62626"/>
                </a:solidFill>
              </a:rPr>
              <a:t>: new target</a:t>
            </a:r>
            <a:endParaRPr sz="1700">
              <a:solidFill>
                <a:srgbClr val="262626"/>
              </a:solidFill>
            </a:endParaRPr>
          </a:p>
        </p:txBody>
      </p:sp>
      <p:sp>
        <p:nvSpPr>
          <p:cNvPr id="493" name="Google Shape;493;p49"/>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
        <p:nvSpPr>
          <p:cNvPr id="494" name="Google Shape;494;p49"/>
          <p:cNvSpPr txBox="1"/>
          <p:nvPr/>
        </p:nvSpPr>
        <p:spPr>
          <a:xfrm>
            <a:off x="819150" y="4248550"/>
            <a:ext cx="799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Remark: the token that appears in the original prompt will be skipped in the predicted output when finding keyword</a:t>
            </a:r>
            <a:endParaRPr sz="1300">
              <a:solidFill>
                <a:schemeClr val="dk2"/>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0"/>
          <p:cNvSpPr txBox="1"/>
          <p:nvPr>
            <p:ph type="title"/>
          </p:nvPr>
        </p:nvSpPr>
        <p:spPr>
          <a:xfrm>
            <a:off x="857650" y="2179575"/>
            <a:ext cx="3058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research </a:t>
            </a:r>
            <a:endParaRPr/>
          </a:p>
          <a:p>
            <a:pPr indent="0" lvl="0" marL="0" rtl="0" algn="l">
              <a:spcBef>
                <a:spcPts val="0"/>
              </a:spcBef>
              <a:spcAft>
                <a:spcPts val="0"/>
              </a:spcAft>
              <a:buNone/>
            </a:pPr>
            <a:r>
              <a:rPr lang="en"/>
              <a:t>Stacked approach</a:t>
            </a:r>
            <a:endParaRPr/>
          </a:p>
          <a:p>
            <a:pPr indent="0" lvl="0" marL="0" rtl="0" algn="l">
              <a:spcBef>
                <a:spcPts val="0"/>
              </a:spcBef>
              <a:spcAft>
                <a:spcPts val="0"/>
              </a:spcAft>
              <a:buNone/>
            </a:pPr>
            <a:r>
              <a:t/>
            </a:r>
            <a:endParaRPr/>
          </a:p>
        </p:txBody>
      </p:sp>
      <p:sp>
        <p:nvSpPr>
          <p:cNvPr id="500" name="Google Shape;500;p5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1" name="Google Shape;501;p50"/>
          <p:cNvPicPr preferRelativeResize="0"/>
          <p:nvPr/>
        </p:nvPicPr>
        <p:blipFill>
          <a:blip r:embed="rId3">
            <a:alphaModFix/>
          </a:blip>
          <a:stretch>
            <a:fillRect/>
          </a:stretch>
        </p:blipFill>
        <p:spPr>
          <a:xfrm>
            <a:off x="4275550" y="396362"/>
            <a:ext cx="4296925" cy="4350775"/>
          </a:xfrm>
          <a:prstGeom prst="rect">
            <a:avLst/>
          </a:prstGeom>
          <a:noFill/>
          <a:ln>
            <a:noFill/>
          </a:ln>
        </p:spPr>
      </p:pic>
      <p:sp>
        <p:nvSpPr>
          <p:cNvPr id="502" name="Google Shape;502;p50"/>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8" name="Google Shape;508;p51"/>
          <p:cNvSpPr txBox="1"/>
          <p:nvPr>
            <p:ph type="title"/>
          </p:nvPr>
        </p:nvSpPr>
        <p:spPr>
          <a:xfrm>
            <a:off x="819150" y="66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Further research - Stacked approach</a:t>
            </a:r>
            <a:endParaRPr/>
          </a:p>
        </p:txBody>
      </p:sp>
      <p:sp>
        <p:nvSpPr>
          <p:cNvPr id="509" name="Google Shape;509;p51"/>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
        <p:nvSpPr>
          <p:cNvPr id="510" name="Google Shape;510;p51"/>
          <p:cNvSpPr txBox="1"/>
          <p:nvPr>
            <p:ph idx="1" type="body"/>
          </p:nvPr>
        </p:nvSpPr>
        <p:spPr>
          <a:xfrm>
            <a:off x="762300" y="1438800"/>
            <a:ext cx="7505700" cy="145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qm’: use the new approach for qm</a:t>
            </a:r>
            <a:endParaRPr sz="1600"/>
          </a:p>
          <a:p>
            <a:pPr indent="0" lvl="0" marL="0" rtl="0" algn="l">
              <a:lnSpc>
                <a:spcPct val="100000"/>
              </a:lnSpc>
              <a:spcBef>
                <a:spcPts val="0"/>
              </a:spcBef>
              <a:spcAft>
                <a:spcPts val="0"/>
              </a:spcAft>
              <a:buNone/>
            </a:pPr>
            <a:r>
              <a:rPr lang="en" sz="1600"/>
              <a:t>a1’: use the new approach for a1</a:t>
            </a:r>
            <a:endParaRPr sz="1600"/>
          </a:p>
          <a:p>
            <a:pPr indent="0" lvl="0" marL="0" rtl="0" algn="l">
              <a:lnSpc>
                <a:spcPct val="100000"/>
              </a:lnSpc>
              <a:spcBef>
                <a:spcPts val="0"/>
              </a:spcBef>
              <a:spcAft>
                <a:spcPts val="0"/>
              </a:spcAft>
              <a:buNone/>
            </a:pPr>
            <a:r>
              <a:t/>
            </a:r>
            <a:endParaRPr sz="1600"/>
          </a:p>
        </p:txBody>
      </p:sp>
      <p:pic>
        <p:nvPicPr>
          <p:cNvPr id="511" name="Google Shape;511;p51"/>
          <p:cNvPicPr preferRelativeResize="0"/>
          <p:nvPr/>
        </p:nvPicPr>
        <p:blipFill>
          <a:blip r:embed="rId3">
            <a:alphaModFix/>
          </a:blip>
          <a:stretch>
            <a:fillRect/>
          </a:stretch>
        </p:blipFill>
        <p:spPr>
          <a:xfrm>
            <a:off x="6556424" y="4423000"/>
            <a:ext cx="2013650" cy="514275"/>
          </a:xfrm>
          <a:prstGeom prst="rect">
            <a:avLst/>
          </a:prstGeom>
          <a:noFill/>
          <a:ln>
            <a:noFill/>
          </a:ln>
        </p:spPr>
      </p:pic>
      <p:pic>
        <p:nvPicPr>
          <p:cNvPr id="512" name="Google Shape;512;p51"/>
          <p:cNvPicPr preferRelativeResize="0"/>
          <p:nvPr/>
        </p:nvPicPr>
        <p:blipFill>
          <a:blip r:embed="rId4">
            <a:alphaModFix/>
          </a:blip>
          <a:stretch>
            <a:fillRect/>
          </a:stretch>
        </p:blipFill>
        <p:spPr>
          <a:xfrm>
            <a:off x="1024600" y="2503875"/>
            <a:ext cx="4924425" cy="1076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Work</a:t>
            </a:r>
            <a:endParaRPr/>
          </a:p>
        </p:txBody>
      </p:sp>
      <p:sp>
        <p:nvSpPr>
          <p:cNvPr id="156" name="Google Shape;156;p16"/>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a:t>
            </a:r>
            <a:r>
              <a:rPr b="1" lang="en" sz="1700"/>
              <a:t>On Early Detection of Hallucinations in Factual Question Answering</a:t>
            </a:r>
            <a:r>
              <a:rPr lang="en" sz="1700"/>
              <a:t>”</a:t>
            </a:r>
            <a:br>
              <a:rPr lang="en" sz="1700"/>
            </a:br>
            <a:r>
              <a:rPr lang="en" sz="1700"/>
              <a:t>	Ben Snyder, Marius Moisescu, Muhammad Bilal Zafar</a:t>
            </a:r>
            <a:endParaRPr sz="1700"/>
          </a:p>
          <a:p>
            <a:pPr indent="457200" lvl="0" marL="0" rtl="0" algn="l">
              <a:spcBef>
                <a:spcPts val="1200"/>
              </a:spcBef>
              <a:spcAft>
                <a:spcPts val="1200"/>
              </a:spcAft>
              <a:buNone/>
            </a:pPr>
            <a:r>
              <a:rPr lang="en" sz="1700" u="sng">
                <a:solidFill>
                  <a:schemeClr val="hlink"/>
                </a:solidFill>
                <a:hlinkClick r:id="rId3"/>
              </a:rPr>
              <a:t>https://arxiv.org/abs/2312.14183</a:t>
            </a:r>
            <a:r>
              <a:rPr lang="en" sz="1700"/>
              <a:t> </a:t>
            </a:r>
            <a:endParaRPr sz="1700"/>
          </a:p>
        </p:txBody>
      </p:sp>
      <p:sp>
        <p:nvSpPr>
          <p:cNvPr id="157" name="Google Shape;157;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16"/>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52"/>
          <p:cNvSpPr txBox="1"/>
          <p:nvPr>
            <p:ph type="title"/>
          </p:nvPr>
        </p:nvSpPr>
        <p:spPr>
          <a:xfrm>
            <a:off x="819150" y="625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for Stacked approach</a:t>
            </a:r>
            <a:endParaRPr/>
          </a:p>
        </p:txBody>
      </p:sp>
      <p:sp>
        <p:nvSpPr>
          <p:cNvPr id="519" name="Google Shape;519;p52"/>
          <p:cNvSpPr txBox="1"/>
          <p:nvPr>
            <p:ph idx="1" type="body"/>
          </p:nvPr>
        </p:nvSpPr>
        <p:spPr>
          <a:xfrm>
            <a:off x="732525" y="1299900"/>
            <a:ext cx="7505700" cy="3088200"/>
          </a:xfrm>
          <a:prstGeom prst="rect">
            <a:avLst/>
          </a:prstGeom>
        </p:spPr>
        <p:txBody>
          <a:bodyPr anchorCtr="0" anchor="t" bIns="91425" lIns="91425" spcFirstLastPara="1" rIns="91425" wrap="square" tIns="91425">
            <a:noAutofit/>
          </a:bodyPr>
          <a:lstStyle/>
          <a:p>
            <a:pPr indent="457200" lvl="0" marL="0" rtl="0" algn="just">
              <a:lnSpc>
                <a:spcPct val="100000"/>
              </a:lnSpc>
              <a:spcBef>
                <a:spcPts val="1200"/>
              </a:spcBef>
              <a:spcAft>
                <a:spcPts val="0"/>
              </a:spcAft>
              <a:buNone/>
            </a:pPr>
            <a:r>
              <a:rPr b="1" lang="en" sz="1500">
                <a:solidFill>
                  <a:srgbClr val="000000"/>
                </a:solidFill>
                <a:latin typeface="Linux Libertine"/>
                <a:ea typeface="Linux Libertine"/>
                <a:cs typeface="Linux Libertine"/>
                <a:sym typeface="Linux Libertine"/>
              </a:rPr>
              <a:t>Self-attention score: significant enhancement</a:t>
            </a:r>
            <a:endParaRPr b="1" sz="1500">
              <a:solidFill>
                <a:srgbClr val="000000"/>
              </a:solidFill>
              <a:latin typeface="Linux Libertine"/>
              <a:ea typeface="Linux Libertine"/>
              <a:cs typeface="Linux Libertine"/>
              <a:sym typeface="Linux Libertine"/>
            </a:endParaRPr>
          </a:p>
          <a:p>
            <a:pPr indent="-323850" lvl="0" marL="457200" rtl="0" algn="just">
              <a:lnSpc>
                <a:spcPct val="100000"/>
              </a:lnSpc>
              <a:spcBef>
                <a:spcPts val="1200"/>
              </a:spcBef>
              <a:spcAft>
                <a:spcPts val="0"/>
              </a:spcAft>
              <a:buClr>
                <a:srgbClr val="000000"/>
              </a:buClr>
              <a:buSzPts val="1500"/>
              <a:buFont typeface="Linux Libertine"/>
              <a:buChar char="●"/>
            </a:pPr>
            <a:r>
              <a:rPr lang="en" sz="1500">
                <a:solidFill>
                  <a:srgbClr val="000000"/>
                </a:solidFill>
                <a:latin typeface="Linux Libertine"/>
                <a:ea typeface="Linux Libertine"/>
                <a:cs typeface="Linux Libertine"/>
                <a:sym typeface="Linux Libertine"/>
              </a:rPr>
              <a:t>Due to the location-sensitive nature</a:t>
            </a:r>
            <a:endParaRPr sz="1500">
              <a:solidFill>
                <a:srgbClr val="000000"/>
              </a:solidFill>
              <a:latin typeface="Linux Libertine"/>
              <a:ea typeface="Linux Libertine"/>
              <a:cs typeface="Linux Libertine"/>
              <a:sym typeface="Linux Libertine"/>
            </a:endParaRPr>
          </a:p>
          <a:p>
            <a:pPr indent="0" lvl="0" marL="0" rtl="0" algn="just">
              <a:lnSpc>
                <a:spcPct val="100000"/>
              </a:lnSpc>
              <a:spcBef>
                <a:spcPts val="1200"/>
              </a:spcBef>
              <a:spcAft>
                <a:spcPts val="0"/>
              </a:spcAft>
              <a:buNone/>
            </a:pPr>
            <a:r>
              <a:t/>
            </a:r>
            <a:endParaRPr sz="1500">
              <a:solidFill>
                <a:srgbClr val="000000"/>
              </a:solidFill>
              <a:latin typeface="Linux Libertine"/>
              <a:ea typeface="Linux Libertine"/>
              <a:cs typeface="Linux Libertine"/>
              <a:sym typeface="Linux Libertine"/>
            </a:endParaRPr>
          </a:p>
          <a:p>
            <a:pPr indent="457200" lvl="0" marL="0" rtl="0" algn="just">
              <a:lnSpc>
                <a:spcPct val="100000"/>
              </a:lnSpc>
              <a:spcBef>
                <a:spcPts val="1200"/>
              </a:spcBef>
              <a:spcAft>
                <a:spcPts val="0"/>
              </a:spcAft>
              <a:buNone/>
            </a:pPr>
            <a:r>
              <a:rPr b="1" lang="en" sz="1500">
                <a:solidFill>
                  <a:srgbClr val="262626"/>
                </a:solidFill>
                <a:latin typeface="Linux Libertine"/>
                <a:ea typeface="Linux Libertine"/>
                <a:cs typeface="Linux Libertine"/>
                <a:sym typeface="Linux Libertine"/>
              </a:rPr>
              <a:t>Why </a:t>
            </a:r>
            <a:r>
              <a:rPr b="1" lang="en" sz="1500">
                <a:solidFill>
                  <a:srgbClr val="262626"/>
                </a:solidFill>
                <a:latin typeface="Linux Libertine"/>
                <a:ea typeface="Linux Libertine"/>
                <a:cs typeface="Linux Libertine"/>
                <a:sym typeface="Linux Libertine"/>
              </a:rPr>
              <a:t>performance</a:t>
            </a:r>
            <a:r>
              <a:rPr b="1" lang="en" sz="1500">
                <a:solidFill>
                  <a:srgbClr val="262626"/>
                </a:solidFill>
                <a:latin typeface="Linux Libertine"/>
                <a:ea typeface="Linux Libertine"/>
                <a:cs typeface="Linux Libertine"/>
                <a:sym typeface="Linux Libertine"/>
              </a:rPr>
              <a:t> drop </a:t>
            </a:r>
            <a:r>
              <a:rPr b="1" lang="en" sz="1500">
                <a:solidFill>
                  <a:srgbClr val="262626"/>
                </a:solidFill>
                <a:latin typeface="Linux Libertine"/>
                <a:ea typeface="Linux Libertine"/>
                <a:cs typeface="Linux Libertine"/>
                <a:sym typeface="Linux Libertine"/>
              </a:rPr>
              <a:t>when</a:t>
            </a:r>
            <a:r>
              <a:rPr b="1" lang="en" sz="1500">
                <a:solidFill>
                  <a:srgbClr val="262626"/>
                </a:solidFill>
                <a:latin typeface="Linux Libertine"/>
                <a:ea typeface="Linux Libertine"/>
                <a:cs typeface="Linux Libertine"/>
                <a:sym typeface="Linux Libertine"/>
              </a:rPr>
              <a:t> using qm’?</a:t>
            </a:r>
            <a:endParaRPr b="1" sz="1500">
              <a:solidFill>
                <a:srgbClr val="262626"/>
              </a:solidFill>
              <a:latin typeface="Linux Libertine"/>
              <a:ea typeface="Linux Libertine"/>
              <a:cs typeface="Linux Libertine"/>
              <a:sym typeface="Linux Libertine"/>
            </a:endParaRPr>
          </a:p>
          <a:p>
            <a:pPr indent="-323850" lvl="0" marL="457200" rtl="0" algn="just">
              <a:lnSpc>
                <a:spcPct val="100000"/>
              </a:lnSpc>
              <a:spcBef>
                <a:spcPts val="1200"/>
              </a:spcBef>
              <a:spcAft>
                <a:spcPts val="0"/>
              </a:spcAft>
              <a:buClr>
                <a:srgbClr val="262626"/>
              </a:buClr>
              <a:buSzPts val="1500"/>
              <a:buFont typeface="Linux Libertine"/>
              <a:buChar char="●"/>
            </a:pPr>
            <a:r>
              <a:rPr lang="en" sz="1500">
                <a:solidFill>
                  <a:srgbClr val="262626"/>
                </a:solidFill>
                <a:latin typeface="Linux Libertine"/>
                <a:ea typeface="Linux Libertine"/>
                <a:cs typeface="Linux Libertine"/>
                <a:sym typeface="Linux Libertine"/>
              </a:rPr>
              <a:t>Attention dilution</a:t>
            </a:r>
            <a:endParaRPr sz="1500">
              <a:solidFill>
                <a:srgbClr val="262626"/>
              </a:solidFill>
              <a:latin typeface="Linux Libertine"/>
              <a:ea typeface="Linux Libertine"/>
              <a:cs typeface="Linux Libertine"/>
              <a:sym typeface="Linux Libertine"/>
            </a:endParaRPr>
          </a:p>
          <a:p>
            <a:pPr indent="457200" lvl="0" marL="0" rtl="0" algn="just">
              <a:lnSpc>
                <a:spcPct val="100000"/>
              </a:lnSpc>
              <a:spcBef>
                <a:spcPts val="1200"/>
              </a:spcBef>
              <a:spcAft>
                <a:spcPts val="0"/>
              </a:spcAft>
              <a:buNone/>
            </a:pPr>
            <a:r>
              <a:t/>
            </a:r>
            <a:endParaRPr b="1" sz="1500">
              <a:solidFill>
                <a:srgbClr val="262626"/>
              </a:solidFill>
              <a:latin typeface="Linux Libertine"/>
              <a:ea typeface="Linux Libertine"/>
              <a:cs typeface="Linux Libertine"/>
              <a:sym typeface="Linux Libertine"/>
            </a:endParaRPr>
          </a:p>
          <a:p>
            <a:pPr indent="457200" lvl="0" marL="0" rtl="0" algn="just">
              <a:lnSpc>
                <a:spcPct val="100000"/>
              </a:lnSpc>
              <a:spcBef>
                <a:spcPts val="1200"/>
              </a:spcBef>
              <a:spcAft>
                <a:spcPts val="0"/>
              </a:spcAft>
              <a:buNone/>
            </a:pPr>
            <a:r>
              <a:rPr b="1" lang="en" sz="1500">
                <a:solidFill>
                  <a:srgbClr val="262626"/>
                </a:solidFill>
                <a:latin typeface="Linux Libertine"/>
                <a:ea typeface="Linux Libertine"/>
                <a:cs typeface="Linux Libertine"/>
                <a:sym typeface="Linux Libertine"/>
              </a:rPr>
              <a:t>Fully-connected activation scores: no improvement</a:t>
            </a:r>
            <a:endParaRPr b="1" sz="1500">
              <a:solidFill>
                <a:srgbClr val="262626"/>
              </a:solidFill>
              <a:latin typeface="Linux Libertine"/>
              <a:ea typeface="Linux Libertine"/>
              <a:cs typeface="Linux Libertine"/>
              <a:sym typeface="Linux Libertine"/>
            </a:endParaRPr>
          </a:p>
          <a:p>
            <a:pPr indent="-323850" lvl="0" marL="457200" rtl="0" algn="l">
              <a:lnSpc>
                <a:spcPct val="100000"/>
              </a:lnSpc>
              <a:spcBef>
                <a:spcPts val="1200"/>
              </a:spcBef>
              <a:spcAft>
                <a:spcPts val="0"/>
              </a:spcAft>
              <a:buClr>
                <a:srgbClr val="262626"/>
              </a:buClr>
              <a:buSzPts val="1500"/>
              <a:buFont typeface="Arial"/>
              <a:buChar char="●"/>
            </a:pPr>
            <a:r>
              <a:rPr lang="en" sz="1500">
                <a:solidFill>
                  <a:srgbClr val="262626"/>
                </a:solidFill>
                <a:latin typeface="Arial"/>
                <a:ea typeface="Arial"/>
                <a:cs typeface="Arial"/>
                <a:sym typeface="Arial"/>
              </a:rPr>
              <a:t> Less sensitive to the specific token interactions</a:t>
            </a:r>
            <a:endParaRPr sz="1500">
              <a:solidFill>
                <a:srgbClr val="262626"/>
              </a:solidFill>
              <a:latin typeface="Arial"/>
              <a:ea typeface="Arial"/>
              <a:cs typeface="Arial"/>
              <a:sym typeface="Arial"/>
            </a:endParaRPr>
          </a:p>
        </p:txBody>
      </p:sp>
      <p:pic>
        <p:nvPicPr>
          <p:cNvPr id="520" name="Google Shape;520;p52"/>
          <p:cNvPicPr preferRelativeResize="0"/>
          <p:nvPr/>
        </p:nvPicPr>
        <p:blipFill>
          <a:blip r:embed="rId3">
            <a:alphaModFix/>
          </a:blip>
          <a:stretch>
            <a:fillRect/>
          </a:stretch>
        </p:blipFill>
        <p:spPr>
          <a:xfrm>
            <a:off x="5539075" y="4276800"/>
            <a:ext cx="3021825" cy="660475"/>
          </a:xfrm>
          <a:prstGeom prst="rect">
            <a:avLst/>
          </a:prstGeom>
          <a:noFill/>
          <a:ln>
            <a:noFill/>
          </a:ln>
        </p:spPr>
      </p:pic>
      <p:pic>
        <p:nvPicPr>
          <p:cNvPr id="521" name="Google Shape;521;p52"/>
          <p:cNvPicPr preferRelativeResize="0"/>
          <p:nvPr/>
        </p:nvPicPr>
        <p:blipFill>
          <a:blip r:embed="rId4">
            <a:alphaModFix/>
          </a:blip>
          <a:stretch>
            <a:fillRect/>
          </a:stretch>
        </p:blipFill>
        <p:spPr>
          <a:xfrm>
            <a:off x="4572000" y="1898365"/>
            <a:ext cx="4305200" cy="484335"/>
          </a:xfrm>
          <a:prstGeom prst="rect">
            <a:avLst/>
          </a:prstGeom>
          <a:noFill/>
          <a:ln>
            <a:noFill/>
          </a:ln>
        </p:spPr>
      </p:pic>
      <p:pic>
        <p:nvPicPr>
          <p:cNvPr id="522" name="Google Shape;522;p52"/>
          <p:cNvPicPr preferRelativeResize="0"/>
          <p:nvPr/>
        </p:nvPicPr>
        <p:blipFill>
          <a:blip r:embed="rId5">
            <a:alphaModFix/>
          </a:blip>
          <a:stretch>
            <a:fillRect/>
          </a:stretch>
        </p:blipFill>
        <p:spPr>
          <a:xfrm>
            <a:off x="4572000" y="2930525"/>
            <a:ext cx="3262816" cy="321075"/>
          </a:xfrm>
          <a:prstGeom prst="rect">
            <a:avLst/>
          </a:prstGeom>
          <a:noFill/>
          <a:ln>
            <a:noFill/>
          </a:ln>
        </p:spPr>
      </p:pic>
      <p:sp>
        <p:nvSpPr>
          <p:cNvPr id="523" name="Google Shape;523;p52"/>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CHENG Kit Shun</a:t>
            </a:r>
            <a:endParaRPr sz="1100">
              <a:solidFill>
                <a:schemeClr val="dk2"/>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attributions (Integrated Gradients)</a:t>
            </a:r>
            <a:endParaRPr/>
          </a:p>
        </p:txBody>
      </p:sp>
      <p:sp>
        <p:nvSpPr>
          <p:cNvPr id="529" name="Google Shape;529;p53"/>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Measure h</a:t>
            </a:r>
            <a:r>
              <a:rPr lang="en"/>
              <a:t>ow important a feature (token) was towards a prediction</a:t>
            </a:r>
            <a:endParaRPr/>
          </a:p>
          <a:p>
            <a:pPr indent="-311150" lvl="0" marL="457200" rtl="0" algn="l">
              <a:spcBef>
                <a:spcPts val="0"/>
              </a:spcBef>
              <a:spcAft>
                <a:spcPts val="0"/>
              </a:spcAft>
              <a:buSzPts val="1300"/>
              <a:buChar char="-"/>
            </a:pPr>
            <a:r>
              <a:rPr lang="en"/>
              <a:t>The authors posit that when answering the questions correctly, the model would focus on few input token only</a:t>
            </a:r>
            <a:endParaRPr/>
          </a:p>
        </p:txBody>
      </p:sp>
      <p:sp>
        <p:nvSpPr>
          <p:cNvPr id="530" name="Google Shape;530;p5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p53"/>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pic>
        <p:nvPicPr>
          <p:cNvPr id="532" name="Google Shape;532;p53"/>
          <p:cNvPicPr preferRelativeResize="0"/>
          <p:nvPr/>
        </p:nvPicPr>
        <p:blipFill rotWithShape="1">
          <a:blip r:embed="rId3">
            <a:alphaModFix/>
          </a:blip>
          <a:srcRect b="0" l="0" r="0" t="4770"/>
          <a:stretch/>
        </p:blipFill>
        <p:spPr>
          <a:xfrm>
            <a:off x="2096950" y="2571750"/>
            <a:ext cx="2206775" cy="1748200"/>
          </a:xfrm>
          <a:prstGeom prst="rect">
            <a:avLst/>
          </a:prstGeom>
          <a:noFill/>
          <a:ln>
            <a:noFill/>
          </a:ln>
        </p:spPr>
      </p:pic>
      <p:pic>
        <p:nvPicPr>
          <p:cNvPr id="533" name="Google Shape;533;p53"/>
          <p:cNvPicPr preferRelativeResize="0"/>
          <p:nvPr/>
        </p:nvPicPr>
        <p:blipFill>
          <a:blip r:embed="rId4">
            <a:alphaModFix/>
          </a:blip>
          <a:stretch>
            <a:fillRect/>
          </a:stretch>
        </p:blipFill>
        <p:spPr>
          <a:xfrm>
            <a:off x="4916944" y="2571750"/>
            <a:ext cx="2484576" cy="1748200"/>
          </a:xfrm>
          <a:prstGeom prst="rect">
            <a:avLst/>
          </a:prstGeom>
          <a:noFill/>
          <a:ln>
            <a:noFill/>
          </a:ln>
        </p:spPr>
      </p:pic>
      <p:sp>
        <p:nvSpPr>
          <p:cNvPr id="534" name="Google Shape;534;p53"/>
          <p:cNvSpPr txBox="1"/>
          <p:nvPr/>
        </p:nvSpPr>
        <p:spPr>
          <a:xfrm>
            <a:off x="2651275" y="2266775"/>
            <a:ext cx="142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N</a:t>
            </a:r>
            <a:r>
              <a:rPr lang="en" sz="1300">
                <a:latin typeface="Calibri"/>
                <a:ea typeface="Calibri"/>
                <a:cs typeface="Calibri"/>
                <a:sym typeface="Calibri"/>
              </a:rPr>
              <a:t>on-hallucinated</a:t>
            </a:r>
            <a:endParaRPr sz="1300">
              <a:latin typeface="Calibri"/>
              <a:ea typeface="Calibri"/>
              <a:cs typeface="Calibri"/>
              <a:sym typeface="Calibri"/>
            </a:endParaRPr>
          </a:p>
        </p:txBody>
      </p:sp>
      <p:sp>
        <p:nvSpPr>
          <p:cNvPr id="535" name="Google Shape;535;p53"/>
          <p:cNvSpPr txBox="1"/>
          <p:nvPr/>
        </p:nvSpPr>
        <p:spPr>
          <a:xfrm>
            <a:off x="5609225" y="2266775"/>
            <a:ext cx="1422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Calibri"/>
                <a:ea typeface="Calibri"/>
                <a:cs typeface="Calibri"/>
                <a:sym typeface="Calibri"/>
              </a:rPr>
              <a:t>H</a:t>
            </a:r>
            <a:r>
              <a:rPr lang="en" sz="1300">
                <a:latin typeface="Calibri"/>
                <a:ea typeface="Calibri"/>
                <a:cs typeface="Calibri"/>
                <a:sym typeface="Calibri"/>
              </a:rPr>
              <a:t>allucinated</a:t>
            </a:r>
            <a:endParaRPr sz="1300">
              <a:latin typeface="Calibri"/>
              <a:ea typeface="Calibri"/>
              <a:cs typeface="Calibri"/>
              <a:sym typeface="Calibri"/>
            </a:endParaRPr>
          </a:p>
        </p:txBody>
      </p:sp>
      <p:cxnSp>
        <p:nvCxnSpPr>
          <p:cNvPr id="536" name="Google Shape;536;p53"/>
          <p:cNvCxnSpPr/>
          <p:nvPr/>
        </p:nvCxnSpPr>
        <p:spPr>
          <a:xfrm>
            <a:off x="2444000" y="3122750"/>
            <a:ext cx="1851000" cy="0"/>
          </a:xfrm>
          <a:prstGeom prst="straightConnector1">
            <a:avLst/>
          </a:prstGeom>
          <a:noFill/>
          <a:ln cap="flat" cmpd="sng" w="9525">
            <a:solidFill>
              <a:srgbClr val="FF0000"/>
            </a:solidFill>
            <a:prstDash val="dot"/>
            <a:round/>
            <a:headEnd len="med" w="med" type="none"/>
            <a:tailEnd len="med" w="med" type="none"/>
          </a:ln>
        </p:spPr>
      </p:cxnSp>
      <p:cxnSp>
        <p:nvCxnSpPr>
          <p:cNvPr id="537" name="Google Shape;537;p53"/>
          <p:cNvCxnSpPr/>
          <p:nvPr/>
        </p:nvCxnSpPr>
        <p:spPr>
          <a:xfrm>
            <a:off x="5263400" y="3122750"/>
            <a:ext cx="2102400" cy="5700"/>
          </a:xfrm>
          <a:prstGeom prst="straightConnector1">
            <a:avLst/>
          </a:prstGeom>
          <a:noFill/>
          <a:ln cap="flat" cmpd="sng" w="9525">
            <a:solidFill>
              <a:srgbClr val="FF0000"/>
            </a:solidFill>
            <a:prstDash val="dot"/>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attributions (Integrated Gradients)</a:t>
            </a:r>
            <a:endParaRPr/>
          </a:p>
        </p:txBody>
      </p:sp>
      <p:sp>
        <p:nvSpPr>
          <p:cNvPr id="543" name="Google Shape;543;p54"/>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Collected the response of LLM model and also the feature attributions for 9000 questions in TriviaQA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Trained a</a:t>
            </a:r>
            <a:r>
              <a:rPr lang="en"/>
              <a:t> RNN classifier </a:t>
            </a:r>
            <a:r>
              <a:rPr lang="en"/>
              <a:t>using the artifacts collected, with 250 epochs</a:t>
            </a:r>
            <a:endParaRPr/>
          </a:p>
        </p:txBody>
      </p:sp>
      <p:sp>
        <p:nvSpPr>
          <p:cNvPr id="544" name="Google Shape;544;p5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54"/>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pic>
        <p:nvPicPr>
          <p:cNvPr id="546" name="Google Shape;546;p54"/>
          <p:cNvPicPr preferRelativeResize="0"/>
          <p:nvPr/>
        </p:nvPicPr>
        <p:blipFill>
          <a:blip r:embed="rId3">
            <a:alphaModFix/>
          </a:blip>
          <a:stretch>
            <a:fillRect/>
          </a:stretch>
        </p:blipFill>
        <p:spPr>
          <a:xfrm>
            <a:off x="2116225" y="2008796"/>
            <a:ext cx="4334426" cy="636300"/>
          </a:xfrm>
          <a:prstGeom prst="rect">
            <a:avLst/>
          </a:prstGeom>
          <a:noFill/>
          <a:ln>
            <a:noFill/>
          </a:ln>
        </p:spPr>
      </p:pic>
      <p:pic>
        <p:nvPicPr>
          <p:cNvPr id="547" name="Google Shape;547;p54"/>
          <p:cNvPicPr preferRelativeResize="0"/>
          <p:nvPr/>
        </p:nvPicPr>
        <p:blipFill>
          <a:blip r:embed="rId4">
            <a:alphaModFix/>
          </a:blip>
          <a:stretch>
            <a:fillRect/>
          </a:stretch>
        </p:blipFill>
        <p:spPr>
          <a:xfrm>
            <a:off x="819151" y="3024625"/>
            <a:ext cx="3509174" cy="1356350"/>
          </a:xfrm>
          <a:prstGeom prst="rect">
            <a:avLst/>
          </a:prstGeom>
          <a:noFill/>
          <a:ln>
            <a:noFill/>
          </a:ln>
        </p:spPr>
      </p:pic>
      <p:pic>
        <p:nvPicPr>
          <p:cNvPr id="548" name="Google Shape;548;p54"/>
          <p:cNvPicPr preferRelativeResize="0"/>
          <p:nvPr/>
        </p:nvPicPr>
        <p:blipFill>
          <a:blip r:embed="rId5">
            <a:alphaModFix/>
          </a:blip>
          <a:stretch>
            <a:fillRect/>
          </a:stretch>
        </p:blipFill>
        <p:spPr>
          <a:xfrm>
            <a:off x="4675243" y="3409138"/>
            <a:ext cx="3715475" cy="587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5"/>
          <p:cNvSpPr/>
          <p:nvPr/>
        </p:nvSpPr>
        <p:spPr>
          <a:xfrm>
            <a:off x="4738575" y="1947500"/>
            <a:ext cx="3179700" cy="2491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4" name="Google Shape;554;p5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attributions (Integrated Gradients)</a:t>
            </a:r>
            <a:endParaRPr/>
          </a:p>
        </p:txBody>
      </p:sp>
      <p:sp>
        <p:nvSpPr>
          <p:cNvPr id="555" name="Google Shape;555;p55"/>
          <p:cNvSpPr txBox="1"/>
          <p:nvPr>
            <p:ph idx="1" type="body"/>
          </p:nvPr>
        </p:nvSpPr>
        <p:spPr>
          <a:xfrm>
            <a:off x="819150" y="1550700"/>
            <a:ext cx="7505700" cy="276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n"/>
              <a:t>AUROC: 61% (-1% with the paper)</a:t>
            </a:r>
            <a:endParaRPr/>
          </a:p>
          <a:p>
            <a:pPr indent="-311150" lvl="0" marL="457200" rtl="0" algn="l">
              <a:spcBef>
                <a:spcPts val="0"/>
              </a:spcBef>
              <a:spcAft>
                <a:spcPts val="0"/>
              </a:spcAft>
              <a:buSzPts val="1300"/>
              <a:buChar char="-"/>
            </a:pPr>
            <a:r>
              <a:rPr lang="en"/>
              <a:t>Acc: 60% (-3% with the paper)</a:t>
            </a:r>
            <a:endParaRPr/>
          </a:p>
        </p:txBody>
      </p:sp>
      <p:sp>
        <p:nvSpPr>
          <p:cNvPr id="556" name="Google Shape;556;p5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55"/>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pic>
        <p:nvPicPr>
          <p:cNvPr id="558" name="Google Shape;558;p55"/>
          <p:cNvPicPr preferRelativeResize="0"/>
          <p:nvPr/>
        </p:nvPicPr>
        <p:blipFill>
          <a:blip r:embed="rId3">
            <a:alphaModFix/>
          </a:blip>
          <a:stretch>
            <a:fillRect/>
          </a:stretch>
        </p:blipFill>
        <p:spPr>
          <a:xfrm>
            <a:off x="1697294" y="2866694"/>
            <a:ext cx="2208475" cy="525800"/>
          </a:xfrm>
          <a:prstGeom prst="rect">
            <a:avLst/>
          </a:prstGeom>
          <a:noFill/>
          <a:ln>
            <a:noFill/>
          </a:ln>
        </p:spPr>
      </p:pic>
      <p:pic>
        <p:nvPicPr>
          <p:cNvPr id="559" name="Google Shape;559;p55"/>
          <p:cNvPicPr preferRelativeResize="0"/>
          <p:nvPr/>
        </p:nvPicPr>
        <p:blipFill>
          <a:blip r:embed="rId4">
            <a:alphaModFix/>
          </a:blip>
          <a:stretch>
            <a:fillRect/>
          </a:stretch>
        </p:blipFill>
        <p:spPr>
          <a:xfrm>
            <a:off x="5560375" y="1969156"/>
            <a:ext cx="2262700" cy="1156950"/>
          </a:xfrm>
          <a:prstGeom prst="rect">
            <a:avLst/>
          </a:prstGeom>
          <a:noFill/>
          <a:ln>
            <a:noFill/>
          </a:ln>
        </p:spPr>
      </p:pic>
      <p:pic>
        <p:nvPicPr>
          <p:cNvPr id="560" name="Google Shape;560;p55"/>
          <p:cNvPicPr preferRelativeResize="0"/>
          <p:nvPr/>
        </p:nvPicPr>
        <p:blipFill>
          <a:blip r:embed="rId5">
            <a:alphaModFix/>
          </a:blip>
          <a:stretch>
            <a:fillRect/>
          </a:stretch>
        </p:blipFill>
        <p:spPr>
          <a:xfrm>
            <a:off x="5388853" y="3295075"/>
            <a:ext cx="2453347" cy="1079750"/>
          </a:xfrm>
          <a:prstGeom prst="rect">
            <a:avLst/>
          </a:prstGeom>
          <a:noFill/>
          <a:ln>
            <a:noFill/>
          </a:ln>
        </p:spPr>
      </p:pic>
      <p:sp>
        <p:nvSpPr>
          <p:cNvPr id="561" name="Google Shape;561;p55"/>
          <p:cNvSpPr txBox="1"/>
          <p:nvPr/>
        </p:nvSpPr>
        <p:spPr>
          <a:xfrm>
            <a:off x="4714450" y="2290875"/>
            <a:ext cx="142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AUROC</a:t>
            </a:r>
            <a:endParaRPr sz="1300">
              <a:latin typeface="Calibri"/>
              <a:ea typeface="Calibri"/>
              <a:cs typeface="Calibri"/>
              <a:sym typeface="Calibri"/>
            </a:endParaRPr>
          </a:p>
        </p:txBody>
      </p:sp>
      <p:sp>
        <p:nvSpPr>
          <p:cNvPr id="562" name="Google Shape;562;p55"/>
          <p:cNvSpPr txBox="1"/>
          <p:nvPr/>
        </p:nvSpPr>
        <p:spPr>
          <a:xfrm>
            <a:off x="4714450" y="3527875"/>
            <a:ext cx="142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Accuracy</a:t>
            </a:r>
            <a:endParaRPr sz="1300">
              <a:latin typeface="Calibri"/>
              <a:ea typeface="Calibri"/>
              <a:cs typeface="Calibri"/>
              <a:sym typeface="Calibri"/>
            </a:endParaRPr>
          </a:p>
        </p:txBody>
      </p:sp>
      <p:sp>
        <p:nvSpPr>
          <p:cNvPr id="563" name="Google Shape;563;p55"/>
          <p:cNvSpPr txBox="1"/>
          <p:nvPr/>
        </p:nvSpPr>
        <p:spPr>
          <a:xfrm>
            <a:off x="5712200" y="1562600"/>
            <a:ext cx="142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Author’s result</a:t>
            </a:r>
            <a:endParaRPr sz="1300">
              <a:latin typeface="Calibri"/>
              <a:ea typeface="Calibri"/>
              <a:cs typeface="Calibri"/>
              <a:sym typeface="Calibri"/>
            </a:endParaRPr>
          </a:p>
        </p:txBody>
      </p:sp>
      <p:sp>
        <p:nvSpPr>
          <p:cNvPr id="564" name="Google Shape;564;p55"/>
          <p:cNvSpPr/>
          <p:nvPr/>
        </p:nvSpPr>
        <p:spPr>
          <a:xfrm>
            <a:off x="6318600" y="2196125"/>
            <a:ext cx="421500" cy="222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565" name="Google Shape;565;p55"/>
          <p:cNvSpPr/>
          <p:nvPr/>
        </p:nvSpPr>
        <p:spPr>
          <a:xfrm>
            <a:off x="6215750" y="3527875"/>
            <a:ext cx="421500" cy="222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attributions</a:t>
            </a:r>
            <a:endParaRPr/>
          </a:p>
        </p:txBody>
      </p:sp>
      <p:sp>
        <p:nvSpPr>
          <p:cNvPr id="571" name="Google Shape;571;p56"/>
          <p:cNvSpPr txBox="1"/>
          <p:nvPr>
            <p:ph idx="1" type="body"/>
          </p:nvPr>
        </p:nvSpPr>
        <p:spPr>
          <a:xfrm>
            <a:off x="819150" y="1550700"/>
            <a:ext cx="4334400" cy="2768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Integrated Gradients</a:t>
            </a:r>
            <a:r>
              <a:rPr lang="en"/>
              <a:t> takes ~15 seconds generate the attributions for each question</a:t>
            </a:r>
            <a:br>
              <a:rPr lang="en"/>
            </a:br>
            <a:endParaRPr/>
          </a:p>
          <a:p>
            <a:pPr indent="-311150" lvl="0" marL="457200" rtl="0" algn="l">
              <a:spcBef>
                <a:spcPts val="0"/>
              </a:spcBef>
              <a:spcAft>
                <a:spcPts val="0"/>
              </a:spcAft>
              <a:buSzPts val="1300"/>
              <a:buChar char="-"/>
            </a:pPr>
            <a:r>
              <a:rPr lang="en"/>
              <a:t>Explore c</a:t>
            </a:r>
            <a:r>
              <a:rPr lang="en"/>
              <a:t>omputationally efficient alternatives which are also from Captum library (Same </a:t>
            </a:r>
            <a:r>
              <a:rPr lang="en"/>
              <a:t>library for IG),</a:t>
            </a:r>
            <a:endParaRPr/>
          </a:p>
          <a:p>
            <a:pPr indent="-311150" lvl="1" marL="914400" rtl="0" algn="l">
              <a:spcBef>
                <a:spcPts val="0"/>
              </a:spcBef>
              <a:spcAft>
                <a:spcPts val="0"/>
              </a:spcAft>
              <a:buSzPts val="1300"/>
              <a:buChar char="-"/>
            </a:pPr>
            <a:r>
              <a:rPr b="1" lang="en" sz="1300"/>
              <a:t>Saliency</a:t>
            </a:r>
            <a:endParaRPr b="1" sz="1300"/>
          </a:p>
          <a:p>
            <a:pPr indent="-311150" lvl="1" marL="914400" rtl="0" algn="l">
              <a:spcBef>
                <a:spcPts val="0"/>
              </a:spcBef>
              <a:spcAft>
                <a:spcPts val="0"/>
              </a:spcAft>
              <a:buSzPts val="1300"/>
              <a:buChar char="-"/>
            </a:pPr>
            <a:r>
              <a:rPr b="1" lang="en" sz="1300"/>
              <a:t>Input X Gradient</a:t>
            </a:r>
            <a:endParaRPr b="1" sz="1300"/>
          </a:p>
          <a:p>
            <a:pPr indent="0" lvl="0" marL="457200" rtl="0" algn="l">
              <a:spcBef>
                <a:spcPts val="1200"/>
              </a:spcBef>
              <a:spcAft>
                <a:spcPts val="1200"/>
              </a:spcAft>
              <a:buNone/>
            </a:pPr>
            <a:r>
              <a:rPr lang="en"/>
              <a:t>which both of them should be significantly faster methods since they rely only on a single backward pass through the model to approximate feature attributions</a:t>
            </a:r>
            <a:endParaRPr/>
          </a:p>
        </p:txBody>
      </p:sp>
      <p:sp>
        <p:nvSpPr>
          <p:cNvPr id="572" name="Google Shape;572;p5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56"/>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pic>
        <p:nvPicPr>
          <p:cNvPr id="574" name="Google Shape;574;p56"/>
          <p:cNvPicPr preferRelativeResize="0"/>
          <p:nvPr/>
        </p:nvPicPr>
        <p:blipFill rotWithShape="1">
          <a:blip r:embed="rId3">
            <a:alphaModFix/>
          </a:blip>
          <a:srcRect b="0" l="0" r="0" t="36920"/>
          <a:stretch/>
        </p:blipFill>
        <p:spPr>
          <a:xfrm>
            <a:off x="5153625" y="2683800"/>
            <a:ext cx="3785800" cy="755046"/>
          </a:xfrm>
          <a:prstGeom prst="rect">
            <a:avLst/>
          </a:prstGeom>
          <a:noFill/>
          <a:ln>
            <a:noFill/>
          </a:ln>
        </p:spPr>
      </p:pic>
      <p:pic>
        <p:nvPicPr>
          <p:cNvPr id="575" name="Google Shape;575;p56"/>
          <p:cNvPicPr preferRelativeResize="0"/>
          <p:nvPr/>
        </p:nvPicPr>
        <p:blipFill>
          <a:blip r:embed="rId4">
            <a:alphaModFix/>
          </a:blip>
          <a:stretch>
            <a:fillRect/>
          </a:stretch>
        </p:blipFill>
        <p:spPr>
          <a:xfrm>
            <a:off x="5153625" y="3612125"/>
            <a:ext cx="3785799" cy="793869"/>
          </a:xfrm>
          <a:prstGeom prst="rect">
            <a:avLst/>
          </a:prstGeom>
          <a:noFill/>
          <a:ln>
            <a:noFill/>
          </a:ln>
        </p:spPr>
      </p:pic>
      <p:pic>
        <p:nvPicPr>
          <p:cNvPr id="576" name="Google Shape;576;p56"/>
          <p:cNvPicPr preferRelativeResize="0"/>
          <p:nvPr/>
        </p:nvPicPr>
        <p:blipFill>
          <a:blip r:embed="rId5">
            <a:alphaModFix/>
          </a:blip>
          <a:stretch>
            <a:fillRect/>
          </a:stretch>
        </p:blipFill>
        <p:spPr>
          <a:xfrm>
            <a:off x="5153626" y="660650"/>
            <a:ext cx="3785800" cy="18974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7"/>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attributions </a:t>
            </a:r>
            <a:endParaRPr/>
          </a:p>
          <a:p>
            <a:pPr indent="0" lvl="0" marL="0" rtl="0" algn="l">
              <a:spcBef>
                <a:spcPts val="0"/>
              </a:spcBef>
              <a:spcAft>
                <a:spcPts val="0"/>
              </a:spcAft>
              <a:buNone/>
            </a:pPr>
            <a:r>
              <a:rPr lang="en"/>
              <a:t>(</a:t>
            </a:r>
            <a:r>
              <a:rPr lang="en"/>
              <a:t>IG</a:t>
            </a:r>
            <a:r>
              <a:rPr lang="en"/>
              <a:t> vs. </a:t>
            </a:r>
            <a:r>
              <a:rPr lang="en"/>
              <a:t>Saliency vs. Input X Gradient)</a:t>
            </a:r>
            <a:endParaRPr/>
          </a:p>
        </p:txBody>
      </p:sp>
      <p:sp>
        <p:nvSpPr>
          <p:cNvPr id="582" name="Google Shape;582;p57"/>
          <p:cNvSpPr txBox="1"/>
          <p:nvPr>
            <p:ph idx="1" type="body"/>
          </p:nvPr>
        </p:nvSpPr>
        <p:spPr>
          <a:xfrm>
            <a:off x="819150" y="1951300"/>
            <a:ext cx="7505700" cy="2343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Classifier </a:t>
            </a:r>
            <a:r>
              <a:rPr lang="en"/>
              <a:t>performance (AUROC)</a:t>
            </a:r>
            <a:endParaRPr/>
          </a:p>
          <a:p>
            <a:pPr indent="0" lvl="0" marL="0" rtl="0" algn="l">
              <a:spcBef>
                <a:spcPts val="1200"/>
              </a:spcBef>
              <a:spcAft>
                <a:spcPts val="0"/>
              </a:spcAft>
              <a:buNone/>
            </a:pPr>
            <a:br>
              <a:rPr lang="en"/>
            </a:br>
            <a:endParaRPr/>
          </a:p>
          <a:p>
            <a:pPr indent="-311150" lvl="0" marL="457200" rtl="0" algn="l">
              <a:spcBef>
                <a:spcPts val="1200"/>
              </a:spcBef>
              <a:spcAft>
                <a:spcPts val="0"/>
              </a:spcAft>
              <a:buSzPts val="1300"/>
              <a:buChar char="-"/>
            </a:pPr>
            <a:r>
              <a:rPr lang="en"/>
              <a:t>Process time per each question</a:t>
            </a:r>
            <a:endParaRPr/>
          </a:p>
        </p:txBody>
      </p:sp>
      <p:sp>
        <p:nvSpPr>
          <p:cNvPr id="583" name="Google Shape;583;p5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4" name="Google Shape;584;p57"/>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pic>
        <p:nvPicPr>
          <p:cNvPr id="585" name="Google Shape;585;p57"/>
          <p:cNvPicPr preferRelativeResize="0"/>
          <p:nvPr/>
        </p:nvPicPr>
        <p:blipFill>
          <a:blip r:embed="rId3">
            <a:alphaModFix/>
          </a:blip>
          <a:stretch>
            <a:fillRect/>
          </a:stretch>
        </p:blipFill>
        <p:spPr>
          <a:xfrm>
            <a:off x="2711900" y="3309425"/>
            <a:ext cx="3408325" cy="568050"/>
          </a:xfrm>
          <a:prstGeom prst="rect">
            <a:avLst/>
          </a:prstGeom>
          <a:noFill/>
          <a:ln>
            <a:noFill/>
          </a:ln>
        </p:spPr>
      </p:pic>
      <p:pic>
        <p:nvPicPr>
          <p:cNvPr id="586" name="Google Shape;586;p57"/>
          <p:cNvPicPr preferRelativeResize="0"/>
          <p:nvPr/>
        </p:nvPicPr>
        <p:blipFill>
          <a:blip r:embed="rId4">
            <a:alphaModFix/>
          </a:blip>
          <a:stretch>
            <a:fillRect/>
          </a:stretch>
        </p:blipFill>
        <p:spPr>
          <a:xfrm>
            <a:off x="2849213" y="2320950"/>
            <a:ext cx="3133677" cy="540800"/>
          </a:xfrm>
          <a:prstGeom prst="rect">
            <a:avLst/>
          </a:prstGeom>
          <a:noFill/>
          <a:ln>
            <a:noFill/>
          </a:ln>
        </p:spPr>
      </p:pic>
      <p:pic>
        <p:nvPicPr>
          <p:cNvPr id="587" name="Google Shape;587;p57"/>
          <p:cNvPicPr preferRelativeResize="0"/>
          <p:nvPr/>
        </p:nvPicPr>
        <p:blipFill>
          <a:blip r:embed="rId5">
            <a:alphaModFix/>
          </a:blip>
          <a:stretch>
            <a:fillRect/>
          </a:stretch>
        </p:blipFill>
        <p:spPr>
          <a:xfrm>
            <a:off x="6536275" y="2196556"/>
            <a:ext cx="2262700" cy="1156950"/>
          </a:xfrm>
          <a:prstGeom prst="rect">
            <a:avLst/>
          </a:prstGeom>
          <a:noFill/>
          <a:ln>
            <a:noFill/>
          </a:ln>
        </p:spPr>
      </p:pic>
      <p:sp>
        <p:nvSpPr>
          <p:cNvPr id="588" name="Google Shape;588;p57"/>
          <p:cNvSpPr txBox="1"/>
          <p:nvPr/>
        </p:nvSpPr>
        <p:spPr>
          <a:xfrm>
            <a:off x="7055850" y="1800200"/>
            <a:ext cx="142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Author’s result</a:t>
            </a:r>
            <a:endParaRPr sz="1300">
              <a:latin typeface="Calibri"/>
              <a:ea typeface="Calibri"/>
              <a:cs typeface="Calibri"/>
              <a:sym typeface="Calibri"/>
            </a:endParaRPr>
          </a:p>
        </p:txBody>
      </p:sp>
      <p:sp>
        <p:nvSpPr>
          <p:cNvPr id="589" name="Google Shape;589;p57"/>
          <p:cNvSpPr/>
          <p:nvPr/>
        </p:nvSpPr>
        <p:spPr>
          <a:xfrm>
            <a:off x="7294500" y="2423525"/>
            <a:ext cx="421500" cy="222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8"/>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Reducing</a:t>
            </a:r>
            <a:r>
              <a:rPr lang="en"/>
              <a:t> Hallucinations </a:t>
            </a:r>
            <a:r>
              <a:rPr lang="en"/>
              <a:t>(Research)</a:t>
            </a:r>
            <a:endParaRPr/>
          </a:p>
        </p:txBody>
      </p:sp>
      <p:sp>
        <p:nvSpPr>
          <p:cNvPr id="595" name="Google Shape;595;p5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6" name="Google Shape;596;p58"/>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a:t>
            </a:r>
            <a:endParaRPr/>
          </a:p>
          <a:p>
            <a:pPr indent="0" lvl="0" marL="0" rtl="0" algn="l">
              <a:spcBef>
                <a:spcPts val="0"/>
              </a:spcBef>
              <a:spcAft>
                <a:spcPts val="0"/>
              </a:spcAft>
              <a:buNone/>
            </a:pPr>
            <a:r>
              <a:rPr lang="en"/>
              <a:t>Classifier-Guided Recursive Prompting </a:t>
            </a:r>
            <a:endParaRPr/>
          </a:p>
        </p:txBody>
      </p:sp>
      <p:sp>
        <p:nvSpPr>
          <p:cNvPr id="602" name="Google Shape;602;p5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59"/>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pic>
        <p:nvPicPr>
          <p:cNvPr id="604" name="Google Shape;604;p59"/>
          <p:cNvPicPr preferRelativeResize="0"/>
          <p:nvPr/>
        </p:nvPicPr>
        <p:blipFill>
          <a:blip r:embed="rId3">
            <a:alphaModFix/>
          </a:blip>
          <a:stretch>
            <a:fillRect/>
          </a:stretch>
        </p:blipFill>
        <p:spPr>
          <a:xfrm>
            <a:off x="536512" y="2881725"/>
            <a:ext cx="8162474" cy="1285525"/>
          </a:xfrm>
          <a:prstGeom prst="rect">
            <a:avLst/>
          </a:prstGeom>
          <a:noFill/>
          <a:ln>
            <a:noFill/>
          </a:ln>
        </p:spPr>
      </p:pic>
      <p:sp>
        <p:nvSpPr>
          <p:cNvPr id="605" name="Google Shape;605;p59"/>
          <p:cNvSpPr txBox="1"/>
          <p:nvPr>
            <p:ph idx="1" type="body"/>
          </p:nvPr>
        </p:nvSpPr>
        <p:spPr>
          <a:xfrm>
            <a:off x="819150" y="1752050"/>
            <a:ext cx="7505700" cy="9546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We will </a:t>
            </a:r>
            <a:r>
              <a:rPr lang="en"/>
              <a:t>utilize</a:t>
            </a:r>
            <a:r>
              <a:rPr lang="en"/>
              <a:t> the hallucination detection classifiers we trained in implementation as a pre-output screener to determine if an output </a:t>
            </a:r>
            <a:r>
              <a:rPr b="1" lang="en"/>
              <a:t>could be </a:t>
            </a:r>
            <a:r>
              <a:rPr lang="en"/>
              <a:t>hallucinating</a:t>
            </a:r>
            <a:endParaRPr/>
          </a:p>
          <a:p>
            <a:pPr indent="-311150" lvl="0" marL="457200" rtl="0" algn="l">
              <a:spcBef>
                <a:spcPts val="0"/>
              </a:spcBef>
              <a:spcAft>
                <a:spcPts val="0"/>
              </a:spcAft>
              <a:buSzPts val="1300"/>
              <a:buChar char="-"/>
            </a:pPr>
            <a:r>
              <a:rPr lang="en"/>
              <a:t>If the c</a:t>
            </a:r>
            <a:r>
              <a:rPr lang="en"/>
              <a:t>lassifier predicted that the response is hallucinated</a:t>
            </a:r>
            <a:endParaRPr/>
          </a:p>
          <a:p>
            <a:pPr indent="-311150" lvl="0" marL="457200" rtl="0" algn="l">
              <a:spcBef>
                <a:spcPts val="0"/>
              </a:spcBef>
              <a:spcAft>
                <a:spcPts val="0"/>
              </a:spcAft>
              <a:buSzPts val="1300"/>
              <a:buChar char="-"/>
            </a:pPr>
            <a:r>
              <a:rPr lang="en"/>
              <a:t>We will re-prompt the LLM, collect artifacts and predict again, using the classifier for </a:t>
            </a:r>
            <a:r>
              <a:rPr b="1" lang="en"/>
              <a:t>n</a:t>
            </a:r>
            <a:r>
              <a:rPr lang="en"/>
              <a:t> generations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0"/>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K</a:t>
            </a:r>
            <a:r>
              <a:rPr b="1" lang="en"/>
              <a:t>ey component 1:</a:t>
            </a:r>
            <a:endParaRPr b="1"/>
          </a:p>
          <a:p>
            <a:pPr indent="-311150" lvl="0" marL="457200" rtl="0" algn="l">
              <a:spcBef>
                <a:spcPts val="1200"/>
              </a:spcBef>
              <a:spcAft>
                <a:spcPts val="0"/>
              </a:spcAft>
              <a:buSzPts val="1300"/>
              <a:buChar char="-"/>
            </a:pPr>
            <a:r>
              <a:rPr b="1" lang="en"/>
              <a:t>Multi-turn Generation Engine</a:t>
            </a:r>
            <a:r>
              <a:rPr lang="en"/>
              <a:t>: Manages the conversation flow between the question and model</a:t>
            </a:r>
            <a:r>
              <a:rPr lang="en"/>
              <a:t> responses across multiple turns.  </a:t>
            </a:r>
            <a:endParaRPr/>
          </a:p>
          <a:p>
            <a:pPr indent="0" lvl="0" marL="0" rtl="0" algn="l">
              <a:spcBef>
                <a:spcPts val="1200"/>
              </a:spcBef>
              <a:spcAft>
                <a:spcPts val="1200"/>
              </a:spcAft>
              <a:buNone/>
            </a:pPr>
            <a:r>
              <a:t/>
            </a:r>
            <a:endParaRPr/>
          </a:p>
        </p:txBody>
      </p:sp>
      <p:sp>
        <p:nvSpPr>
          <p:cNvPr id="611" name="Google Shape;611;p6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60"/>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a:t>
            </a:r>
            <a:endParaRPr sz="1100">
              <a:solidFill>
                <a:schemeClr val="dk2"/>
              </a:solidFill>
              <a:latin typeface="Calibri"/>
              <a:ea typeface="Calibri"/>
              <a:cs typeface="Calibri"/>
              <a:sym typeface="Calibri"/>
            </a:endParaRPr>
          </a:p>
        </p:txBody>
      </p:sp>
      <p:sp>
        <p:nvSpPr>
          <p:cNvPr id="613" name="Google Shape;613;p6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 Implementation</a:t>
            </a:r>
            <a:endParaRPr/>
          </a:p>
        </p:txBody>
      </p:sp>
      <p:pic>
        <p:nvPicPr>
          <p:cNvPr id="614" name="Google Shape;614;p60"/>
          <p:cNvPicPr preferRelativeResize="0"/>
          <p:nvPr/>
        </p:nvPicPr>
        <p:blipFill>
          <a:blip r:embed="rId3">
            <a:alphaModFix/>
          </a:blip>
          <a:stretch>
            <a:fillRect/>
          </a:stretch>
        </p:blipFill>
        <p:spPr>
          <a:xfrm>
            <a:off x="3965125" y="220225"/>
            <a:ext cx="4974252" cy="783400"/>
          </a:xfrm>
          <a:prstGeom prst="rect">
            <a:avLst/>
          </a:prstGeom>
          <a:noFill/>
          <a:ln>
            <a:noFill/>
          </a:ln>
        </p:spPr>
      </p:pic>
      <p:pic>
        <p:nvPicPr>
          <p:cNvPr id="615" name="Google Shape;615;p60"/>
          <p:cNvPicPr preferRelativeResize="0"/>
          <p:nvPr/>
        </p:nvPicPr>
        <p:blipFill rotWithShape="1">
          <a:blip r:embed="rId4">
            <a:alphaModFix/>
          </a:blip>
          <a:srcRect b="71882" l="0" r="0" t="0"/>
          <a:stretch/>
        </p:blipFill>
        <p:spPr>
          <a:xfrm>
            <a:off x="2664250" y="2523225"/>
            <a:ext cx="4253200" cy="1048800"/>
          </a:xfrm>
          <a:prstGeom prst="rect">
            <a:avLst/>
          </a:prstGeom>
          <a:noFill/>
          <a:ln>
            <a:noFill/>
          </a:ln>
        </p:spPr>
      </p:pic>
      <p:pic>
        <p:nvPicPr>
          <p:cNvPr id="616" name="Google Shape;616;p60"/>
          <p:cNvPicPr preferRelativeResize="0"/>
          <p:nvPr/>
        </p:nvPicPr>
        <p:blipFill rotWithShape="1">
          <a:blip r:embed="rId5">
            <a:alphaModFix/>
          </a:blip>
          <a:srcRect b="0" l="0" r="0" t="41843"/>
          <a:stretch/>
        </p:blipFill>
        <p:spPr>
          <a:xfrm>
            <a:off x="2957663" y="3653950"/>
            <a:ext cx="3666375" cy="1153300"/>
          </a:xfrm>
          <a:prstGeom prst="rect">
            <a:avLst/>
          </a:prstGeom>
          <a:noFill/>
          <a:ln>
            <a:noFill/>
          </a:ln>
        </p:spPr>
      </p:pic>
      <p:sp>
        <p:nvSpPr>
          <p:cNvPr id="617" name="Google Shape;617;p60"/>
          <p:cNvSpPr txBox="1"/>
          <p:nvPr/>
        </p:nvSpPr>
        <p:spPr>
          <a:xfrm>
            <a:off x="2535600" y="3543075"/>
            <a:ext cx="4381800" cy="111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a:t>
            </a:r>
            <a:endParaRPr sz="1300">
              <a:solidFill>
                <a:schemeClr val="dk2"/>
              </a:solidFill>
              <a:latin typeface="Calibri"/>
              <a:ea typeface="Calibri"/>
              <a:cs typeface="Calibri"/>
              <a:sym typeface="Calibri"/>
            </a:endParaRPr>
          </a:p>
        </p:txBody>
      </p:sp>
      <p:sp>
        <p:nvSpPr>
          <p:cNvPr id="618" name="Google Shape;618;p60"/>
          <p:cNvSpPr txBox="1"/>
          <p:nvPr/>
        </p:nvSpPr>
        <p:spPr>
          <a:xfrm>
            <a:off x="5244750" y="3130475"/>
            <a:ext cx="13113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alibri"/>
                <a:ea typeface="Calibri"/>
                <a:cs typeface="Calibri"/>
                <a:sym typeface="Calibri"/>
              </a:rPr>
              <a:t>Collect Artifacts</a:t>
            </a:r>
            <a:endParaRPr sz="1100">
              <a:solidFill>
                <a:srgbClr val="FF0000"/>
              </a:solidFill>
              <a:latin typeface="Calibri"/>
              <a:ea typeface="Calibri"/>
              <a:cs typeface="Calibri"/>
              <a:sym typeface="Calibri"/>
            </a:endParaRPr>
          </a:p>
        </p:txBody>
      </p:sp>
      <p:sp>
        <p:nvSpPr>
          <p:cNvPr id="619" name="Google Shape;619;p60"/>
          <p:cNvSpPr/>
          <p:nvPr/>
        </p:nvSpPr>
        <p:spPr>
          <a:xfrm>
            <a:off x="3138150" y="3277950"/>
            <a:ext cx="2106600" cy="9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0" name="Google Shape;620;p60"/>
          <p:cNvSpPr/>
          <p:nvPr/>
        </p:nvSpPr>
        <p:spPr>
          <a:xfrm>
            <a:off x="3203800" y="3661725"/>
            <a:ext cx="3260400" cy="61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1" name="Google Shape;621;p60"/>
          <p:cNvSpPr/>
          <p:nvPr/>
        </p:nvSpPr>
        <p:spPr>
          <a:xfrm>
            <a:off x="3203800" y="4357750"/>
            <a:ext cx="3260400" cy="44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2" name="Google Shape;622;p60"/>
          <p:cNvSpPr txBox="1"/>
          <p:nvPr/>
        </p:nvSpPr>
        <p:spPr>
          <a:xfrm>
            <a:off x="6496250" y="3784125"/>
            <a:ext cx="1693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alibri"/>
                <a:ea typeface="Calibri"/>
                <a:cs typeface="Calibri"/>
                <a:sym typeface="Calibri"/>
              </a:rPr>
              <a:t>Re-prompt if hallucinated </a:t>
            </a:r>
            <a:endParaRPr sz="1100">
              <a:solidFill>
                <a:srgbClr val="FF0000"/>
              </a:solidFill>
              <a:latin typeface="Calibri"/>
              <a:ea typeface="Calibri"/>
              <a:cs typeface="Calibri"/>
              <a:sym typeface="Calibri"/>
            </a:endParaRPr>
          </a:p>
        </p:txBody>
      </p:sp>
      <p:sp>
        <p:nvSpPr>
          <p:cNvPr id="623" name="Google Shape;623;p60"/>
          <p:cNvSpPr txBox="1"/>
          <p:nvPr/>
        </p:nvSpPr>
        <p:spPr>
          <a:xfrm>
            <a:off x="6496250" y="4393725"/>
            <a:ext cx="21066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alibri"/>
                <a:ea typeface="Calibri"/>
                <a:cs typeface="Calibri"/>
                <a:sym typeface="Calibri"/>
              </a:rPr>
              <a:t>Break the loop if not </a:t>
            </a:r>
            <a:r>
              <a:rPr lang="en" sz="1100">
                <a:solidFill>
                  <a:srgbClr val="FF0000"/>
                </a:solidFill>
                <a:latin typeface="Calibri"/>
                <a:ea typeface="Calibri"/>
                <a:cs typeface="Calibri"/>
                <a:sym typeface="Calibri"/>
              </a:rPr>
              <a:t>hallucinated </a:t>
            </a:r>
            <a:r>
              <a:rPr lang="en" sz="1100">
                <a:solidFill>
                  <a:srgbClr val="FF0000"/>
                </a:solidFill>
                <a:latin typeface="Calibri"/>
                <a:ea typeface="Calibri"/>
                <a:cs typeface="Calibri"/>
                <a:sym typeface="Calibri"/>
              </a:rPr>
              <a:t> </a:t>
            </a:r>
            <a:endParaRPr sz="1100">
              <a:solidFill>
                <a:srgbClr val="FF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1"/>
          <p:cNvSpPr txBox="1"/>
          <p:nvPr>
            <p:ph idx="1" type="body"/>
          </p:nvPr>
        </p:nvSpPr>
        <p:spPr>
          <a:xfrm>
            <a:off x="819150" y="1550700"/>
            <a:ext cx="37527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Key component 2:</a:t>
            </a:r>
            <a:endParaRPr b="1"/>
          </a:p>
          <a:p>
            <a:pPr indent="-311150" lvl="0" marL="457200" rtl="0" algn="l">
              <a:spcBef>
                <a:spcPts val="1200"/>
              </a:spcBef>
              <a:spcAft>
                <a:spcPts val="0"/>
              </a:spcAft>
              <a:buSzPts val="1300"/>
              <a:buChar char="-"/>
            </a:pPr>
            <a:r>
              <a:rPr b="1" lang="en"/>
              <a:t>Hallucination Detection System</a:t>
            </a:r>
            <a:r>
              <a:rPr lang="en"/>
              <a:t>: Employs an  classifiers to identify potential hallucinations in model outputs.</a:t>
            </a:r>
            <a:endParaRPr/>
          </a:p>
          <a:p>
            <a:pPr indent="-298450" lvl="1" marL="914400" rtl="0" algn="l">
              <a:spcBef>
                <a:spcPts val="0"/>
              </a:spcBef>
              <a:spcAft>
                <a:spcPts val="0"/>
              </a:spcAft>
              <a:buSzPts val="1100"/>
              <a:buChar char="-"/>
            </a:pPr>
            <a:r>
              <a:rPr lang="en"/>
              <a:t>Selected classifier for development: </a:t>
            </a:r>
            <a:endParaRPr/>
          </a:p>
          <a:p>
            <a:pPr indent="-298450" lvl="2" marL="1371600" rtl="0" algn="l">
              <a:spcBef>
                <a:spcPts val="0"/>
              </a:spcBef>
              <a:spcAft>
                <a:spcPts val="0"/>
              </a:spcAft>
              <a:buSzPts val="1100"/>
              <a:buChar char="-"/>
            </a:pPr>
            <a:r>
              <a:rPr b="1" lang="en"/>
              <a:t>RNN Classifier on result IG values</a:t>
            </a:r>
            <a:endParaRPr b="1"/>
          </a:p>
          <a:p>
            <a:pPr indent="-298450" lvl="1" marL="914400" rtl="0" algn="l">
              <a:spcBef>
                <a:spcPts val="0"/>
              </a:spcBef>
              <a:spcAft>
                <a:spcPts val="0"/>
              </a:spcAft>
              <a:buSzPts val="1100"/>
              <a:buChar char="-"/>
            </a:pPr>
            <a:r>
              <a:rPr lang="en"/>
              <a:t>P_threshold, hallucination if predicted </a:t>
            </a:r>
            <a:r>
              <a:rPr b="1" lang="en"/>
              <a:t>probability &gt; P_threshold</a:t>
            </a:r>
            <a:endParaRPr b="1"/>
          </a:p>
          <a:p>
            <a:pPr indent="0" lvl="0" marL="0" rtl="0" algn="l">
              <a:spcBef>
                <a:spcPts val="1200"/>
              </a:spcBef>
              <a:spcAft>
                <a:spcPts val="1200"/>
              </a:spcAft>
              <a:buNone/>
            </a:pPr>
            <a:r>
              <a:t/>
            </a:r>
            <a:endParaRPr/>
          </a:p>
        </p:txBody>
      </p:sp>
      <p:sp>
        <p:nvSpPr>
          <p:cNvPr id="629" name="Google Shape;629;p6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0" name="Google Shape;630;p61"/>
          <p:cNvSpPr txBox="1"/>
          <p:nvPr>
            <p:ph type="title"/>
          </p:nvPr>
        </p:nvSpPr>
        <p:spPr>
          <a:xfrm>
            <a:off x="819150" y="845600"/>
            <a:ext cx="7505700" cy="7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 Implementation</a:t>
            </a:r>
            <a:endParaRPr/>
          </a:p>
        </p:txBody>
      </p:sp>
      <p:pic>
        <p:nvPicPr>
          <p:cNvPr id="631" name="Google Shape;631;p61"/>
          <p:cNvPicPr preferRelativeResize="0"/>
          <p:nvPr/>
        </p:nvPicPr>
        <p:blipFill>
          <a:blip r:embed="rId3">
            <a:alphaModFix/>
          </a:blip>
          <a:stretch>
            <a:fillRect/>
          </a:stretch>
        </p:blipFill>
        <p:spPr>
          <a:xfrm>
            <a:off x="3965125" y="220225"/>
            <a:ext cx="4974252" cy="783400"/>
          </a:xfrm>
          <a:prstGeom prst="rect">
            <a:avLst/>
          </a:prstGeom>
          <a:noFill/>
          <a:ln>
            <a:noFill/>
          </a:ln>
        </p:spPr>
      </p:pic>
      <p:pic>
        <p:nvPicPr>
          <p:cNvPr id="632" name="Google Shape;632;p61"/>
          <p:cNvPicPr preferRelativeResize="0"/>
          <p:nvPr/>
        </p:nvPicPr>
        <p:blipFill>
          <a:blip r:embed="rId4">
            <a:alphaModFix/>
          </a:blip>
          <a:stretch>
            <a:fillRect/>
          </a:stretch>
        </p:blipFill>
        <p:spPr>
          <a:xfrm>
            <a:off x="4820525" y="1399900"/>
            <a:ext cx="3388625" cy="3453275"/>
          </a:xfrm>
          <a:prstGeom prst="rect">
            <a:avLst/>
          </a:prstGeom>
          <a:noFill/>
          <a:ln>
            <a:noFill/>
          </a:ln>
        </p:spPr>
      </p:pic>
      <p:sp>
        <p:nvSpPr>
          <p:cNvPr id="633" name="Google Shape;633;p61"/>
          <p:cNvSpPr txBox="1"/>
          <p:nvPr/>
        </p:nvSpPr>
        <p:spPr>
          <a:xfrm>
            <a:off x="308775" y="4625225"/>
            <a:ext cx="14250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a:t>
            </a:r>
            <a:endParaRPr sz="11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Detecting Hallucinations (Implementation)</a:t>
            </a:r>
            <a:endParaRPr/>
          </a:p>
        </p:txBody>
      </p:sp>
      <p:sp>
        <p:nvSpPr>
          <p:cNvPr id="164" name="Google Shape;164;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17"/>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2"/>
              </a:solidFill>
              <a:latin typeface="Calibri"/>
              <a:ea typeface="Calibri"/>
              <a:cs typeface="Calibri"/>
              <a:sym typeface="Calibri"/>
            </a:endParaRPr>
          </a:p>
        </p:txBody>
      </p:sp>
      <p:sp>
        <p:nvSpPr>
          <p:cNvPr id="166" name="Google Shape;166;p17"/>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2"/>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a:t>
            </a:r>
            <a:endParaRPr sz="1100">
              <a:solidFill>
                <a:schemeClr val="dk2"/>
              </a:solidFill>
              <a:latin typeface="Calibri"/>
              <a:ea typeface="Calibri"/>
              <a:cs typeface="Calibri"/>
              <a:sym typeface="Calibri"/>
            </a:endParaRPr>
          </a:p>
        </p:txBody>
      </p:sp>
      <p:sp>
        <p:nvSpPr>
          <p:cNvPr id="639" name="Google Shape;639;p6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 Implementation</a:t>
            </a:r>
            <a:endParaRPr/>
          </a:p>
        </p:txBody>
      </p:sp>
      <p:sp>
        <p:nvSpPr>
          <p:cNvPr id="640" name="Google Shape;640;p62"/>
          <p:cNvSpPr txBox="1"/>
          <p:nvPr>
            <p:ph idx="1" type="body"/>
          </p:nvPr>
        </p:nvSpPr>
        <p:spPr>
          <a:xfrm>
            <a:off x="819150" y="1550700"/>
            <a:ext cx="2406300" cy="306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Dynamic prompt generation:</a:t>
            </a:r>
            <a:endParaRPr b="1"/>
          </a:p>
          <a:p>
            <a:pPr indent="-304958" lvl="0" marL="457200" rtl="0" algn="l">
              <a:spcBef>
                <a:spcPts val="1200"/>
              </a:spcBef>
              <a:spcAft>
                <a:spcPts val="0"/>
              </a:spcAft>
              <a:buSzPct val="100000"/>
              <a:buChar char="-"/>
            </a:pPr>
            <a:r>
              <a:rPr lang="en"/>
              <a:t>Hint regeneration</a:t>
            </a:r>
            <a:endParaRPr/>
          </a:p>
          <a:p>
            <a:pPr indent="-304958" lvl="0" marL="457200" rtl="0" algn="l">
              <a:spcBef>
                <a:spcPts val="0"/>
              </a:spcBef>
              <a:spcAft>
                <a:spcPts val="0"/>
              </a:spcAft>
              <a:buSzPct val="100000"/>
              <a:buChar char="-"/>
            </a:pPr>
            <a:r>
              <a:rPr lang="en"/>
              <a:t>Question Rephrasing</a:t>
            </a:r>
            <a:endParaRPr/>
          </a:p>
          <a:p>
            <a:pPr indent="-304958" lvl="0" marL="457200" rtl="0" algn="l">
              <a:spcBef>
                <a:spcPts val="0"/>
              </a:spcBef>
              <a:spcAft>
                <a:spcPts val="0"/>
              </a:spcAft>
              <a:buSzPct val="100000"/>
              <a:buChar char="-"/>
            </a:pPr>
            <a:r>
              <a:rPr b="1" lang="en"/>
              <a:t>Sensitivity-tuned hint prefix</a:t>
            </a:r>
            <a:endParaRPr b="1"/>
          </a:p>
          <a:p>
            <a:pPr indent="0" lvl="0" marL="0" rtl="0" algn="l">
              <a:spcBef>
                <a:spcPts val="1200"/>
              </a:spcBef>
              <a:spcAft>
                <a:spcPts val="0"/>
              </a:spcAft>
              <a:buNone/>
            </a:pPr>
            <a:r>
              <a:t/>
            </a:r>
            <a:endParaRPr/>
          </a:p>
          <a:p>
            <a:pPr indent="0" lvl="0" marL="0" rtl="0" algn="l">
              <a:spcBef>
                <a:spcPts val="1200"/>
              </a:spcBef>
              <a:spcAft>
                <a:spcPts val="0"/>
              </a:spcAft>
              <a:buNone/>
            </a:pPr>
            <a:r>
              <a:rPr b="1" lang="en"/>
              <a:t>Challenges </a:t>
            </a:r>
            <a:r>
              <a:rPr b="1" lang="en"/>
              <a:t>occurred:</a:t>
            </a:r>
            <a:endParaRPr/>
          </a:p>
          <a:p>
            <a:pPr indent="-304958" lvl="0" marL="457200" rtl="0" algn="l">
              <a:spcBef>
                <a:spcPts val="1200"/>
              </a:spcBef>
              <a:spcAft>
                <a:spcPts val="0"/>
              </a:spcAft>
              <a:buSzPct val="100000"/>
              <a:buChar char="-"/>
            </a:pPr>
            <a:r>
              <a:rPr lang="en"/>
              <a:t>Open-Llama-7B was originally trained on question &amp; answering data</a:t>
            </a:r>
            <a:endParaRPr/>
          </a:p>
          <a:p>
            <a:pPr indent="-304958" lvl="0" marL="457200" rtl="0" algn="l">
              <a:spcBef>
                <a:spcPts val="0"/>
              </a:spcBef>
              <a:spcAft>
                <a:spcPts val="0"/>
              </a:spcAft>
              <a:buSzPct val="100000"/>
              <a:buChar char="-"/>
            </a:pPr>
            <a:r>
              <a:rPr lang="en"/>
              <a:t>Limited instruction tuning capabilities</a:t>
            </a:r>
            <a:endParaRPr/>
          </a:p>
          <a:p>
            <a:pPr indent="0" lvl="0" marL="457200" rtl="0" algn="l">
              <a:spcBef>
                <a:spcPts val="1200"/>
              </a:spcBef>
              <a:spcAft>
                <a:spcPts val="1200"/>
              </a:spcAft>
              <a:buNone/>
            </a:pPr>
            <a:r>
              <a:t/>
            </a:r>
            <a:endParaRPr/>
          </a:p>
        </p:txBody>
      </p:sp>
      <p:sp>
        <p:nvSpPr>
          <p:cNvPr id="641" name="Google Shape;641;p6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42" name="Google Shape;642;p62"/>
          <p:cNvGrpSpPr/>
          <p:nvPr/>
        </p:nvGrpSpPr>
        <p:grpSpPr>
          <a:xfrm>
            <a:off x="3965125" y="220225"/>
            <a:ext cx="4974252" cy="783400"/>
            <a:chOff x="3965125" y="220225"/>
            <a:chExt cx="4974252" cy="783400"/>
          </a:xfrm>
        </p:grpSpPr>
        <p:pic>
          <p:nvPicPr>
            <p:cNvPr id="643" name="Google Shape;643;p62"/>
            <p:cNvPicPr preferRelativeResize="0"/>
            <p:nvPr/>
          </p:nvPicPr>
          <p:blipFill>
            <a:blip r:embed="rId3">
              <a:alphaModFix/>
            </a:blip>
            <a:stretch>
              <a:fillRect/>
            </a:stretch>
          </p:blipFill>
          <p:spPr>
            <a:xfrm>
              <a:off x="3965125" y="220225"/>
              <a:ext cx="4974252" cy="783400"/>
            </a:xfrm>
            <a:prstGeom prst="rect">
              <a:avLst/>
            </a:prstGeom>
            <a:noFill/>
            <a:ln>
              <a:noFill/>
            </a:ln>
          </p:spPr>
        </p:pic>
        <p:sp>
          <p:nvSpPr>
            <p:cNvPr id="644" name="Google Shape;644;p62"/>
            <p:cNvSpPr/>
            <p:nvPr/>
          </p:nvSpPr>
          <p:spPr>
            <a:xfrm>
              <a:off x="5502150" y="679600"/>
              <a:ext cx="595800" cy="30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645" name="Google Shape;645;p62"/>
          <p:cNvPicPr preferRelativeResize="0"/>
          <p:nvPr/>
        </p:nvPicPr>
        <p:blipFill>
          <a:blip r:embed="rId4">
            <a:alphaModFix/>
          </a:blip>
          <a:stretch>
            <a:fillRect/>
          </a:stretch>
        </p:blipFill>
        <p:spPr>
          <a:xfrm>
            <a:off x="3383001" y="1614338"/>
            <a:ext cx="5282749" cy="2760826"/>
          </a:xfrm>
          <a:prstGeom prst="rect">
            <a:avLst/>
          </a:prstGeom>
          <a:noFill/>
          <a:ln>
            <a:noFill/>
          </a:ln>
        </p:spPr>
      </p:pic>
      <p:sp>
        <p:nvSpPr>
          <p:cNvPr id="646" name="Google Shape;646;p62"/>
          <p:cNvSpPr/>
          <p:nvPr/>
        </p:nvSpPr>
        <p:spPr>
          <a:xfrm rot="2137738">
            <a:off x="1516892" y="2476117"/>
            <a:ext cx="218871" cy="210817"/>
          </a:xfrm>
          <a:prstGeom prst="up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7" name="Google Shape;647;p62"/>
          <p:cNvSpPr txBox="1"/>
          <p:nvPr/>
        </p:nvSpPr>
        <p:spPr>
          <a:xfrm>
            <a:off x="1201075" y="2571750"/>
            <a:ext cx="154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Calibri"/>
                <a:ea typeface="Calibri"/>
                <a:cs typeface="Calibri"/>
                <a:sym typeface="Calibri"/>
              </a:rPr>
              <a:t>Selected</a:t>
            </a:r>
            <a:endParaRPr b="1" sz="1200">
              <a:solidFill>
                <a:srgbClr val="FF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3"/>
          <p:cNvSpPr txBox="1"/>
          <p:nvPr>
            <p:ph idx="1" type="body"/>
          </p:nvPr>
        </p:nvSpPr>
        <p:spPr>
          <a:xfrm>
            <a:off x="590550" y="1550700"/>
            <a:ext cx="37527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Key component 3:</a:t>
            </a:r>
            <a:endParaRPr b="1"/>
          </a:p>
          <a:p>
            <a:pPr indent="0" lvl="0" marL="0" rtl="0" algn="l">
              <a:spcBef>
                <a:spcPts val="1200"/>
              </a:spcBef>
              <a:spcAft>
                <a:spcPts val="0"/>
              </a:spcAft>
              <a:buNone/>
            </a:pPr>
            <a:r>
              <a:rPr b="1" lang="en"/>
              <a:t>Dynamic Prompt Reformulation</a:t>
            </a:r>
            <a:r>
              <a:rPr lang="en"/>
              <a:t>: Automatically rephrases queries when hallucinations are detected.</a:t>
            </a:r>
            <a:endParaRPr/>
          </a:p>
          <a:p>
            <a:pPr indent="0" lvl="0" marL="0" rtl="0" algn="l">
              <a:spcBef>
                <a:spcPts val="1200"/>
              </a:spcBef>
              <a:spcAft>
                <a:spcPts val="0"/>
              </a:spcAft>
              <a:buNone/>
            </a:pPr>
            <a:r>
              <a:rPr lang="en"/>
              <a:t>If Hallucinating:</a:t>
            </a:r>
            <a:endParaRPr/>
          </a:p>
          <a:p>
            <a:pPr indent="-311150" lvl="0" marL="457200" rtl="0" algn="l">
              <a:spcBef>
                <a:spcPts val="1200"/>
              </a:spcBef>
              <a:spcAft>
                <a:spcPts val="0"/>
              </a:spcAft>
              <a:buSzPts val="1300"/>
              <a:buAutoNum type="alphaUcParenBoth"/>
            </a:pPr>
            <a:r>
              <a:rPr lang="en"/>
              <a:t>Regenerate a “Hint” at lower </a:t>
            </a:r>
            <a:r>
              <a:rPr lang="en"/>
              <a:t>temperature (i.e. 0.05)</a:t>
            </a:r>
            <a:endParaRPr/>
          </a:p>
          <a:p>
            <a:pPr indent="-311150" lvl="0" marL="457200" rtl="0" algn="l">
              <a:spcBef>
                <a:spcPts val="0"/>
              </a:spcBef>
              <a:spcAft>
                <a:spcPts val="0"/>
              </a:spcAft>
              <a:buSzPts val="1300"/>
              <a:buAutoNum type="alphaUcParenBoth"/>
            </a:pPr>
            <a:r>
              <a:rPr lang="en"/>
              <a:t>Regeneration of prompting for LLM for re-classification</a:t>
            </a:r>
            <a:endParaRPr/>
          </a:p>
          <a:p>
            <a:pPr indent="0" lvl="0" marL="0" rtl="0" algn="l">
              <a:spcBef>
                <a:spcPts val="1200"/>
              </a:spcBef>
              <a:spcAft>
                <a:spcPts val="1200"/>
              </a:spcAft>
              <a:buNone/>
            </a:pPr>
            <a:r>
              <a:t/>
            </a:r>
            <a:endParaRPr/>
          </a:p>
        </p:txBody>
      </p:sp>
      <p:sp>
        <p:nvSpPr>
          <p:cNvPr id="653" name="Google Shape;653;p6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4" name="Google Shape;654;p63"/>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a:t>
            </a:r>
            <a:endParaRPr sz="1100">
              <a:solidFill>
                <a:schemeClr val="dk2"/>
              </a:solidFill>
              <a:latin typeface="Calibri"/>
              <a:ea typeface="Calibri"/>
              <a:cs typeface="Calibri"/>
              <a:sym typeface="Calibri"/>
            </a:endParaRPr>
          </a:p>
        </p:txBody>
      </p:sp>
      <p:sp>
        <p:nvSpPr>
          <p:cNvPr id="655" name="Google Shape;655;p6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 Implementation</a:t>
            </a:r>
            <a:endParaRPr/>
          </a:p>
        </p:txBody>
      </p:sp>
      <p:pic>
        <p:nvPicPr>
          <p:cNvPr id="656" name="Google Shape;656;p63"/>
          <p:cNvPicPr preferRelativeResize="0"/>
          <p:nvPr/>
        </p:nvPicPr>
        <p:blipFill>
          <a:blip r:embed="rId3">
            <a:alphaModFix/>
          </a:blip>
          <a:stretch>
            <a:fillRect/>
          </a:stretch>
        </p:blipFill>
        <p:spPr>
          <a:xfrm>
            <a:off x="3965125" y="220225"/>
            <a:ext cx="4974252" cy="783400"/>
          </a:xfrm>
          <a:prstGeom prst="rect">
            <a:avLst/>
          </a:prstGeom>
          <a:noFill/>
          <a:ln>
            <a:noFill/>
          </a:ln>
        </p:spPr>
      </p:pic>
      <p:pic>
        <p:nvPicPr>
          <p:cNvPr id="657" name="Google Shape;657;p63"/>
          <p:cNvPicPr preferRelativeResize="0"/>
          <p:nvPr/>
        </p:nvPicPr>
        <p:blipFill>
          <a:blip r:embed="rId4">
            <a:alphaModFix/>
          </a:blip>
          <a:stretch>
            <a:fillRect/>
          </a:stretch>
        </p:blipFill>
        <p:spPr>
          <a:xfrm>
            <a:off x="4258213" y="1550700"/>
            <a:ext cx="4388061" cy="2992976"/>
          </a:xfrm>
          <a:prstGeom prst="rect">
            <a:avLst/>
          </a:prstGeom>
          <a:noFill/>
          <a:ln>
            <a:noFill/>
          </a:ln>
        </p:spPr>
      </p:pic>
      <p:pic>
        <p:nvPicPr>
          <p:cNvPr id="658" name="Google Shape;658;p63"/>
          <p:cNvPicPr preferRelativeResize="0"/>
          <p:nvPr/>
        </p:nvPicPr>
        <p:blipFill rotWithShape="1">
          <a:blip r:embed="rId5">
            <a:alphaModFix/>
          </a:blip>
          <a:srcRect b="0" l="0" r="0" t="0"/>
          <a:stretch/>
        </p:blipFill>
        <p:spPr>
          <a:xfrm>
            <a:off x="638000" y="3977949"/>
            <a:ext cx="3518530" cy="640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4"/>
          <p:cNvSpPr txBox="1"/>
          <p:nvPr>
            <p:ph idx="1" type="body"/>
          </p:nvPr>
        </p:nvSpPr>
        <p:spPr>
          <a:xfrm>
            <a:off x="598750" y="1592125"/>
            <a:ext cx="23964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 used: SuperPOD</a:t>
            </a:r>
            <a:endParaRPr/>
          </a:p>
          <a:p>
            <a:pPr indent="0" lvl="0" marL="0" rtl="0" algn="l">
              <a:spcBef>
                <a:spcPts val="1200"/>
              </a:spcBef>
              <a:spcAft>
                <a:spcPts val="0"/>
              </a:spcAft>
              <a:buNone/>
            </a:pPr>
            <a:r>
              <a:rPr lang="en"/>
              <a:t>Parallelized deployment of recursive multi-turn agents via data partitioning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Flags:</a:t>
            </a:r>
            <a:endParaRPr/>
          </a:p>
          <a:p>
            <a:pPr indent="0" lvl="0" marL="0" rtl="0" algn="l">
              <a:spcBef>
                <a:spcPts val="1200"/>
              </a:spcBef>
              <a:spcAft>
                <a:spcPts val="1200"/>
              </a:spcAft>
              <a:buNone/>
            </a:pPr>
            <a:r>
              <a:rPr lang="en"/>
              <a:t>--start, --end, --sensitivity</a:t>
            </a:r>
            <a:endParaRPr/>
          </a:p>
        </p:txBody>
      </p:sp>
      <p:sp>
        <p:nvSpPr>
          <p:cNvPr id="664" name="Google Shape;664;p6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64"/>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a:t>
            </a:r>
            <a:endParaRPr sz="1100">
              <a:solidFill>
                <a:schemeClr val="dk2"/>
              </a:solidFill>
              <a:latin typeface="Calibri"/>
              <a:ea typeface="Calibri"/>
              <a:cs typeface="Calibri"/>
              <a:sym typeface="Calibri"/>
            </a:endParaRPr>
          </a:p>
        </p:txBody>
      </p:sp>
      <p:sp>
        <p:nvSpPr>
          <p:cNvPr id="666" name="Google Shape;666;p64"/>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Parallelization of Recursive Generative Agent</a:t>
            </a:r>
            <a:endParaRPr/>
          </a:p>
        </p:txBody>
      </p:sp>
      <p:pic>
        <p:nvPicPr>
          <p:cNvPr id="667" name="Google Shape;667;p64"/>
          <p:cNvPicPr preferRelativeResize="0"/>
          <p:nvPr/>
        </p:nvPicPr>
        <p:blipFill>
          <a:blip r:embed="rId3">
            <a:alphaModFix/>
          </a:blip>
          <a:stretch>
            <a:fillRect/>
          </a:stretch>
        </p:blipFill>
        <p:spPr>
          <a:xfrm>
            <a:off x="3965125" y="220225"/>
            <a:ext cx="4974252" cy="783400"/>
          </a:xfrm>
          <a:prstGeom prst="rect">
            <a:avLst/>
          </a:prstGeom>
          <a:noFill/>
          <a:ln>
            <a:noFill/>
          </a:ln>
        </p:spPr>
      </p:pic>
      <p:pic>
        <p:nvPicPr>
          <p:cNvPr id="668" name="Google Shape;668;p64"/>
          <p:cNvPicPr preferRelativeResize="0"/>
          <p:nvPr/>
        </p:nvPicPr>
        <p:blipFill>
          <a:blip r:embed="rId4">
            <a:alphaModFix/>
          </a:blip>
          <a:stretch>
            <a:fillRect/>
          </a:stretch>
        </p:blipFill>
        <p:spPr>
          <a:xfrm>
            <a:off x="2995150" y="1550700"/>
            <a:ext cx="3263750" cy="2970950"/>
          </a:xfrm>
          <a:prstGeom prst="rect">
            <a:avLst/>
          </a:prstGeom>
          <a:noFill/>
          <a:ln>
            <a:noFill/>
          </a:ln>
        </p:spPr>
      </p:pic>
      <p:pic>
        <p:nvPicPr>
          <p:cNvPr id="669" name="Google Shape;669;p64"/>
          <p:cNvPicPr preferRelativeResize="0"/>
          <p:nvPr/>
        </p:nvPicPr>
        <p:blipFill>
          <a:blip r:embed="rId5">
            <a:alphaModFix/>
          </a:blip>
          <a:stretch>
            <a:fillRect/>
          </a:stretch>
        </p:blipFill>
        <p:spPr>
          <a:xfrm>
            <a:off x="5459525" y="1603125"/>
            <a:ext cx="3374124" cy="2138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5"/>
          <p:cNvSpPr txBox="1"/>
          <p:nvPr>
            <p:ph idx="1" type="body"/>
          </p:nvPr>
        </p:nvSpPr>
        <p:spPr>
          <a:xfrm>
            <a:off x="819150" y="1550700"/>
            <a:ext cx="37527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component 4:</a:t>
            </a:r>
            <a:endParaRPr/>
          </a:p>
          <a:p>
            <a:pPr indent="-311150" lvl="0" marL="457200" rtl="0" algn="l">
              <a:spcBef>
                <a:spcPts val="1200"/>
              </a:spcBef>
              <a:spcAft>
                <a:spcPts val="0"/>
              </a:spcAft>
              <a:buSzPts val="1300"/>
              <a:buChar char="-"/>
            </a:pPr>
            <a:r>
              <a:rPr b="1" lang="en"/>
              <a:t>Result Tracking and Storage</a:t>
            </a:r>
            <a:r>
              <a:rPr lang="en"/>
              <a:t>: Captures comprehensive data about each interaction for analysis.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b="1" lang="en"/>
              <a:t>Optimized RAM: </a:t>
            </a:r>
            <a:r>
              <a:rPr lang="en"/>
              <a:t>Improved RAM by </a:t>
            </a:r>
            <a:r>
              <a:rPr lang="en"/>
              <a:t>streaming saved data into disk, reducing memory usage and improving scalability</a:t>
            </a:r>
            <a:endParaRPr/>
          </a:p>
        </p:txBody>
      </p:sp>
      <p:sp>
        <p:nvSpPr>
          <p:cNvPr id="675" name="Google Shape;675;p6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65"/>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a:t>
            </a:r>
            <a:endParaRPr sz="1100">
              <a:solidFill>
                <a:schemeClr val="dk2"/>
              </a:solidFill>
              <a:latin typeface="Calibri"/>
              <a:ea typeface="Calibri"/>
              <a:cs typeface="Calibri"/>
              <a:sym typeface="Calibri"/>
            </a:endParaRPr>
          </a:p>
        </p:txBody>
      </p:sp>
      <p:sp>
        <p:nvSpPr>
          <p:cNvPr id="677" name="Google Shape;677;p6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 Implementation</a:t>
            </a:r>
            <a:endParaRPr/>
          </a:p>
        </p:txBody>
      </p:sp>
      <p:pic>
        <p:nvPicPr>
          <p:cNvPr id="678" name="Google Shape;678;p65"/>
          <p:cNvPicPr preferRelativeResize="0"/>
          <p:nvPr/>
        </p:nvPicPr>
        <p:blipFill>
          <a:blip r:embed="rId3">
            <a:alphaModFix/>
          </a:blip>
          <a:stretch>
            <a:fillRect/>
          </a:stretch>
        </p:blipFill>
        <p:spPr>
          <a:xfrm>
            <a:off x="3965125" y="220225"/>
            <a:ext cx="4974252" cy="783400"/>
          </a:xfrm>
          <a:prstGeom prst="rect">
            <a:avLst/>
          </a:prstGeom>
          <a:noFill/>
          <a:ln>
            <a:noFill/>
          </a:ln>
        </p:spPr>
      </p:pic>
      <p:pic>
        <p:nvPicPr>
          <p:cNvPr id="679" name="Google Shape;679;p65"/>
          <p:cNvPicPr preferRelativeResize="0"/>
          <p:nvPr/>
        </p:nvPicPr>
        <p:blipFill>
          <a:blip r:embed="rId4">
            <a:alphaModFix/>
          </a:blip>
          <a:stretch>
            <a:fillRect/>
          </a:stretch>
        </p:blipFill>
        <p:spPr>
          <a:xfrm>
            <a:off x="4719425" y="1833925"/>
            <a:ext cx="3543479" cy="243866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66"/>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pic>
        <p:nvPicPr>
          <p:cNvPr id="686" name="Google Shape;686;p66"/>
          <p:cNvPicPr preferRelativeResize="0"/>
          <p:nvPr/>
        </p:nvPicPr>
        <p:blipFill>
          <a:blip r:embed="rId3">
            <a:alphaModFix/>
          </a:blip>
          <a:stretch>
            <a:fillRect/>
          </a:stretch>
        </p:blipFill>
        <p:spPr>
          <a:xfrm>
            <a:off x="3965125" y="220225"/>
            <a:ext cx="4974252" cy="783400"/>
          </a:xfrm>
          <a:prstGeom prst="rect">
            <a:avLst/>
          </a:prstGeom>
          <a:noFill/>
          <a:ln>
            <a:noFill/>
          </a:ln>
        </p:spPr>
      </p:pic>
      <p:pic>
        <p:nvPicPr>
          <p:cNvPr id="687" name="Google Shape;687;p66"/>
          <p:cNvPicPr preferRelativeResize="0"/>
          <p:nvPr/>
        </p:nvPicPr>
        <p:blipFill>
          <a:blip r:embed="rId4">
            <a:alphaModFix/>
          </a:blip>
          <a:stretch>
            <a:fillRect/>
          </a:stretch>
        </p:blipFill>
        <p:spPr>
          <a:xfrm>
            <a:off x="726300" y="1800200"/>
            <a:ext cx="3733675" cy="2962100"/>
          </a:xfrm>
          <a:prstGeom prst="rect">
            <a:avLst/>
          </a:prstGeom>
          <a:noFill/>
          <a:ln>
            <a:noFill/>
          </a:ln>
        </p:spPr>
      </p:pic>
      <p:sp>
        <p:nvSpPr>
          <p:cNvPr id="688" name="Google Shape;688;p66"/>
          <p:cNvSpPr txBox="1"/>
          <p:nvPr>
            <p:ph type="title"/>
          </p:nvPr>
        </p:nvSpPr>
        <p:spPr>
          <a:xfrm>
            <a:off x="819150" y="914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Pipeline Implementation - Result</a:t>
            </a:r>
            <a:endParaRPr sz="2300"/>
          </a:p>
          <a:p>
            <a:pPr indent="0" lvl="0" marL="0" rtl="0" algn="l">
              <a:spcBef>
                <a:spcPts val="0"/>
              </a:spcBef>
              <a:spcAft>
                <a:spcPts val="0"/>
              </a:spcAft>
              <a:buSzPts val="990"/>
              <a:buNone/>
            </a:pPr>
            <a:r>
              <a:rPr lang="en" sz="2100">
                <a:solidFill>
                  <a:srgbClr val="262626"/>
                </a:solidFill>
              </a:rPr>
              <a:t>RNN classifier (Feature attribution) ineffective at predicting</a:t>
            </a:r>
            <a:endParaRPr sz="2100">
              <a:solidFill>
                <a:srgbClr val="262626"/>
              </a:solidFill>
            </a:endParaRPr>
          </a:p>
        </p:txBody>
      </p:sp>
      <p:pic>
        <p:nvPicPr>
          <p:cNvPr id="689" name="Google Shape;689;p66"/>
          <p:cNvPicPr preferRelativeResize="0"/>
          <p:nvPr/>
        </p:nvPicPr>
        <p:blipFill>
          <a:blip r:embed="rId5">
            <a:alphaModFix/>
          </a:blip>
          <a:stretch>
            <a:fillRect/>
          </a:stretch>
        </p:blipFill>
        <p:spPr>
          <a:xfrm>
            <a:off x="4673590" y="1800200"/>
            <a:ext cx="3966183" cy="29620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5" name="Google Shape;695;p67"/>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pic>
        <p:nvPicPr>
          <p:cNvPr id="696" name="Google Shape;696;p67"/>
          <p:cNvPicPr preferRelativeResize="0"/>
          <p:nvPr/>
        </p:nvPicPr>
        <p:blipFill>
          <a:blip r:embed="rId3">
            <a:alphaModFix/>
          </a:blip>
          <a:stretch>
            <a:fillRect/>
          </a:stretch>
        </p:blipFill>
        <p:spPr>
          <a:xfrm>
            <a:off x="3965125" y="220225"/>
            <a:ext cx="4974252" cy="783400"/>
          </a:xfrm>
          <a:prstGeom prst="rect">
            <a:avLst/>
          </a:prstGeom>
          <a:noFill/>
          <a:ln>
            <a:noFill/>
          </a:ln>
        </p:spPr>
      </p:pic>
      <p:sp>
        <p:nvSpPr>
          <p:cNvPr id="697" name="Google Shape;697;p67"/>
          <p:cNvSpPr txBox="1"/>
          <p:nvPr>
            <p:ph type="title"/>
          </p:nvPr>
        </p:nvSpPr>
        <p:spPr>
          <a:xfrm>
            <a:off x="819150" y="914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Pipeline Implementation - Result</a:t>
            </a:r>
            <a:endParaRPr sz="2000"/>
          </a:p>
          <a:p>
            <a:pPr indent="0" lvl="0" marL="0" rtl="0" algn="l">
              <a:spcBef>
                <a:spcPts val="0"/>
              </a:spcBef>
              <a:spcAft>
                <a:spcPts val="0"/>
              </a:spcAft>
              <a:buSzPts val="990"/>
              <a:buNone/>
            </a:pPr>
            <a:r>
              <a:rPr lang="en" sz="2000">
                <a:solidFill>
                  <a:srgbClr val="262626"/>
                </a:solidFill>
              </a:rPr>
              <a:t>RNN classifier (Feature attribution)</a:t>
            </a:r>
            <a:r>
              <a:rPr lang="en" sz="2000">
                <a:solidFill>
                  <a:srgbClr val="262626"/>
                </a:solidFill>
              </a:rPr>
              <a:t> ineffective at predicting</a:t>
            </a:r>
            <a:endParaRPr sz="2000">
              <a:solidFill>
                <a:srgbClr val="262626"/>
              </a:solidFill>
            </a:endParaRPr>
          </a:p>
          <a:p>
            <a:pPr indent="0" lvl="0" marL="0" rtl="0" algn="l">
              <a:spcBef>
                <a:spcPts val="0"/>
              </a:spcBef>
              <a:spcAft>
                <a:spcPts val="0"/>
              </a:spcAft>
              <a:buSzPts val="990"/>
              <a:buNone/>
            </a:pPr>
            <a:r>
              <a:t/>
            </a:r>
            <a:endParaRPr sz="2000">
              <a:solidFill>
                <a:srgbClr val="262626"/>
              </a:solidFill>
            </a:endParaRPr>
          </a:p>
        </p:txBody>
      </p:sp>
      <p:pic>
        <p:nvPicPr>
          <p:cNvPr id="698" name="Google Shape;698;p67"/>
          <p:cNvPicPr preferRelativeResize="0"/>
          <p:nvPr/>
        </p:nvPicPr>
        <p:blipFill>
          <a:blip r:embed="rId4">
            <a:alphaModFix/>
          </a:blip>
          <a:stretch>
            <a:fillRect/>
          </a:stretch>
        </p:blipFill>
        <p:spPr>
          <a:xfrm>
            <a:off x="819150" y="1688300"/>
            <a:ext cx="3802041" cy="2969525"/>
          </a:xfrm>
          <a:prstGeom prst="rect">
            <a:avLst/>
          </a:prstGeom>
          <a:noFill/>
          <a:ln>
            <a:noFill/>
          </a:ln>
        </p:spPr>
      </p:pic>
      <p:sp>
        <p:nvSpPr>
          <p:cNvPr id="699" name="Google Shape;699;p67"/>
          <p:cNvSpPr txBox="1"/>
          <p:nvPr/>
        </p:nvSpPr>
        <p:spPr>
          <a:xfrm>
            <a:off x="4738950" y="1794475"/>
            <a:ext cx="35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62626"/>
                </a:solidFill>
                <a:latin typeface="Nunito"/>
                <a:ea typeface="Nunito"/>
                <a:cs typeface="Nunito"/>
                <a:sym typeface="Nunito"/>
              </a:rPr>
              <a:t>Generated Data is also highly skewed when predicted with classifier</a:t>
            </a:r>
            <a:endParaRPr b="1">
              <a:solidFill>
                <a:srgbClr val="262626"/>
              </a:solidFill>
              <a:latin typeface="Nunito"/>
              <a:ea typeface="Nunito"/>
              <a:cs typeface="Nunito"/>
              <a:sym typeface="Nunito"/>
            </a:endParaRPr>
          </a:p>
        </p:txBody>
      </p:sp>
      <p:sp>
        <p:nvSpPr>
          <p:cNvPr id="700" name="Google Shape;700;p67"/>
          <p:cNvSpPr txBox="1"/>
          <p:nvPr/>
        </p:nvSpPr>
        <p:spPr>
          <a:xfrm>
            <a:off x="4814700" y="2659050"/>
            <a:ext cx="3000000" cy="191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262626"/>
              </a:solidFill>
              <a:latin typeface="Nunito"/>
              <a:ea typeface="Nunito"/>
              <a:cs typeface="Nunito"/>
              <a:sym typeface="Nunito"/>
            </a:endParaRPr>
          </a:p>
          <a:p>
            <a:pPr indent="0" lvl="0" marL="0" rtl="0" algn="l">
              <a:spcBef>
                <a:spcPts val="0"/>
              </a:spcBef>
              <a:spcAft>
                <a:spcPts val="0"/>
              </a:spcAft>
              <a:buNone/>
            </a:pPr>
            <a:r>
              <a:t/>
            </a:r>
            <a:endParaRPr b="1">
              <a:solidFill>
                <a:srgbClr val="262626"/>
              </a:solidFill>
              <a:latin typeface="Nunito"/>
              <a:ea typeface="Nunito"/>
              <a:cs typeface="Nunito"/>
              <a:sym typeface="Nunito"/>
            </a:endParaRPr>
          </a:p>
          <a:p>
            <a:pPr indent="0" lvl="0" marL="0" rtl="0" algn="l">
              <a:spcBef>
                <a:spcPts val="0"/>
              </a:spcBef>
              <a:spcAft>
                <a:spcPts val="0"/>
              </a:spcAft>
              <a:buNone/>
            </a:pPr>
            <a:r>
              <a:rPr b="1" lang="en">
                <a:solidFill>
                  <a:srgbClr val="262626"/>
                </a:solidFill>
                <a:latin typeface="Nunito"/>
                <a:ea typeface="Nunito"/>
                <a:cs typeface="Nunito"/>
                <a:sym typeface="Nunito"/>
              </a:rPr>
              <a:t>Low Accuracy Score:</a:t>
            </a:r>
            <a:endParaRPr b="1">
              <a:solidFill>
                <a:srgbClr val="262626"/>
              </a:solidFill>
              <a:latin typeface="Nunito"/>
              <a:ea typeface="Nunito"/>
              <a:cs typeface="Nunito"/>
              <a:sym typeface="Nunito"/>
            </a:endParaRPr>
          </a:p>
          <a:p>
            <a:pPr indent="0" lvl="0" marL="0" rtl="0" algn="l">
              <a:spcBef>
                <a:spcPts val="0"/>
              </a:spcBef>
              <a:spcAft>
                <a:spcPts val="0"/>
              </a:spcAft>
              <a:buNone/>
            </a:pPr>
            <a:r>
              <a:rPr lang="en">
                <a:solidFill>
                  <a:srgbClr val="262626"/>
                </a:solidFill>
                <a:latin typeface="Nunito"/>
                <a:ea typeface="Nunito"/>
                <a:cs typeface="Nunito"/>
                <a:sym typeface="Nunito"/>
              </a:rPr>
              <a:t>0.47851</a:t>
            </a:r>
            <a:endParaRPr>
              <a:solidFill>
                <a:srgbClr val="262626"/>
              </a:solidFill>
              <a:latin typeface="Nunito"/>
              <a:ea typeface="Nunito"/>
              <a:cs typeface="Nunito"/>
              <a:sym typeface="Nunito"/>
            </a:endParaRPr>
          </a:p>
          <a:p>
            <a:pPr indent="0" lvl="0" marL="0" marR="0" rtl="0" algn="l">
              <a:lnSpc>
                <a:spcPct val="100000"/>
              </a:lnSpc>
              <a:spcBef>
                <a:spcPts val="0"/>
              </a:spcBef>
              <a:spcAft>
                <a:spcPts val="0"/>
              </a:spcAft>
              <a:buNone/>
            </a:pPr>
            <a:r>
              <a:t/>
            </a:r>
            <a:endParaRPr b="1" sz="1200">
              <a:solidFill>
                <a:srgbClr val="262626"/>
              </a:solidFill>
              <a:latin typeface="Nunito"/>
              <a:ea typeface="Nunito"/>
              <a:cs typeface="Nunito"/>
              <a:sym typeface="Nunito"/>
            </a:endParaRPr>
          </a:p>
          <a:p>
            <a:pPr indent="0" lvl="0" marL="0" rtl="0" algn="l">
              <a:spcBef>
                <a:spcPts val="0"/>
              </a:spcBef>
              <a:spcAft>
                <a:spcPts val="0"/>
              </a:spcAft>
              <a:buNone/>
            </a:pPr>
            <a:r>
              <a:rPr b="1" lang="en">
                <a:solidFill>
                  <a:srgbClr val="262626"/>
                </a:solidFill>
                <a:latin typeface="Nunito"/>
                <a:ea typeface="Nunito"/>
                <a:cs typeface="Nunito"/>
                <a:sym typeface="Nunito"/>
              </a:rPr>
              <a:t>Low ROC AUC Score:</a:t>
            </a:r>
            <a:endParaRPr b="1">
              <a:solidFill>
                <a:srgbClr val="262626"/>
              </a:solidFill>
              <a:latin typeface="Nunito"/>
              <a:ea typeface="Nunito"/>
              <a:cs typeface="Nunito"/>
              <a:sym typeface="Nunito"/>
            </a:endParaRPr>
          </a:p>
          <a:p>
            <a:pPr indent="0" lvl="0" marL="0" rtl="0" algn="l">
              <a:lnSpc>
                <a:spcPct val="115000"/>
              </a:lnSpc>
              <a:spcBef>
                <a:spcPts val="0"/>
              </a:spcBef>
              <a:spcAft>
                <a:spcPts val="0"/>
              </a:spcAft>
              <a:buNone/>
            </a:pPr>
            <a:r>
              <a:rPr lang="en">
                <a:solidFill>
                  <a:srgbClr val="262626"/>
                </a:solidFill>
                <a:latin typeface="Nunito"/>
                <a:ea typeface="Nunito"/>
                <a:cs typeface="Nunito"/>
                <a:sym typeface="Nunito"/>
              </a:rPr>
              <a:t>0.5876</a:t>
            </a:r>
            <a:endParaRPr>
              <a:solidFill>
                <a:srgbClr val="262626"/>
              </a:solidFill>
              <a:latin typeface="Nunito"/>
              <a:ea typeface="Nunito"/>
              <a:cs typeface="Nunito"/>
              <a:sym typeface="Nunito"/>
            </a:endParaRPr>
          </a:p>
          <a:p>
            <a:pPr indent="0" lvl="0" marL="0" rtl="0" algn="l">
              <a:spcBef>
                <a:spcPts val="0"/>
              </a:spcBef>
              <a:spcAft>
                <a:spcPts val="0"/>
              </a:spcAft>
              <a:buNone/>
            </a:pPr>
            <a:r>
              <a:t/>
            </a:r>
            <a:endParaRPr b="1">
              <a:solidFill>
                <a:srgbClr val="262626"/>
              </a:solidFill>
              <a:latin typeface="Nunito"/>
              <a:ea typeface="Nunito"/>
              <a:cs typeface="Nunito"/>
              <a:sym typeface="Nunito"/>
            </a:endParaRPr>
          </a:p>
        </p:txBody>
      </p:sp>
      <p:pic>
        <p:nvPicPr>
          <p:cNvPr id="701" name="Google Shape;701;p67"/>
          <p:cNvPicPr preferRelativeResize="0"/>
          <p:nvPr/>
        </p:nvPicPr>
        <p:blipFill>
          <a:blip r:embed="rId5">
            <a:alphaModFix/>
          </a:blip>
          <a:stretch>
            <a:fillRect/>
          </a:stretch>
        </p:blipFill>
        <p:spPr>
          <a:xfrm>
            <a:off x="5018749" y="2571762"/>
            <a:ext cx="385800" cy="385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68"/>
          <p:cNvPicPr preferRelativeResize="0"/>
          <p:nvPr/>
        </p:nvPicPr>
        <p:blipFill>
          <a:blip r:embed="rId3">
            <a:alphaModFix/>
          </a:blip>
          <a:stretch>
            <a:fillRect/>
          </a:stretch>
        </p:blipFill>
        <p:spPr>
          <a:xfrm>
            <a:off x="656625" y="1697875"/>
            <a:ext cx="7830751" cy="2761953"/>
          </a:xfrm>
          <a:prstGeom prst="rect">
            <a:avLst/>
          </a:prstGeom>
          <a:noFill/>
          <a:ln>
            <a:noFill/>
          </a:ln>
        </p:spPr>
      </p:pic>
      <p:sp>
        <p:nvSpPr>
          <p:cNvPr id="707" name="Google Shape;707;p6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8" name="Google Shape;708;p68"/>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Mok Ka Ho</a:t>
            </a:r>
            <a:endParaRPr sz="1100">
              <a:solidFill>
                <a:schemeClr val="dk2"/>
              </a:solidFill>
              <a:latin typeface="Calibri"/>
              <a:ea typeface="Calibri"/>
              <a:cs typeface="Calibri"/>
              <a:sym typeface="Calibri"/>
            </a:endParaRPr>
          </a:p>
        </p:txBody>
      </p:sp>
      <p:pic>
        <p:nvPicPr>
          <p:cNvPr id="709" name="Google Shape;709;p68"/>
          <p:cNvPicPr preferRelativeResize="0"/>
          <p:nvPr/>
        </p:nvPicPr>
        <p:blipFill>
          <a:blip r:embed="rId4">
            <a:alphaModFix/>
          </a:blip>
          <a:stretch>
            <a:fillRect/>
          </a:stretch>
        </p:blipFill>
        <p:spPr>
          <a:xfrm>
            <a:off x="3965125" y="220225"/>
            <a:ext cx="4974252" cy="783400"/>
          </a:xfrm>
          <a:prstGeom prst="rect">
            <a:avLst/>
          </a:prstGeom>
          <a:noFill/>
          <a:ln>
            <a:noFill/>
          </a:ln>
        </p:spPr>
      </p:pic>
      <p:sp>
        <p:nvSpPr>
          <p:cNvPr id="710" name="Google Shape;710;p68"/>
          <p:cNvSpPr txBox="1"/>
          <p:nvPr>
            <p:ph type="title"/>
          </p:nvPr>
        </p:nvSpPr>
        <p:spPr>
          <a:xfrm>
            <a:off x="819150" y="914575"/>
            <a:ext cx="7505700" cy="7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Pipeline Implementation - Result</a:t>
            </a:r>
            <a:endParaRPr sz="2000">
              <a:solidFill>
                <a:srgbClr val="262626"/>
              </a:solidFill>
            </a:endParaRPr>
          </a:p>
        </p:txBody>
      </p:sp>
      <p:sp>
        <p:nvSpPr>
          <p:cNvPr id="711" name="Google Shape;711;p68"/>
          <p:cNvSpPr txBox="1"/>
          <p:nvPr>
            <p:ph type="title"/>
          </p:nvPr>
        </p:nvSpPr>
        <p:spPr>
          <a:xfrm>
            <a:off x="819150" y="914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Pipeline Implementation - Result</a:t>
            </a:r>
            <a:endParaRPr sz="2000"/>
          </a:p>
          <a:p>
            <a:pPr indent="0" lvl="0" marL="0" rtl="0" algn="l">
              <a:spcBef>
                <a:spcPts val="0"/>
              </a:spcBef>
              <a:spcAft>
                <a:spcPts val="0"/>
              </a:spcAft>
              <a:buSzPts val="990"/>
              <a:buNone/>
            </a:pPr>
            <a:r>
              <a:rPr lang="en" sz="2000">
                <a:solidFill>
                  <a:srgbClr val="262626"/>
                </a:solidFill>
              </a:rPr>
              <a:t>Dynamic </a:t>
            </a:r>
            <a:r>
              <a:rPr lang="en" sz="2000">
                <a:solidFill>
                  <a:srgbClr val="262626"/>
                </a:solidFill>
              </a:rPr>
              <a:t>prompting</a:t>
            </a:r>
            <a:r>
              <a:rPr lang="en" sz="2000">
                <a:solidFill>
                  <a:srgbClr val="262626"/>
                </a:solidFill>
              </a:rPr>
              <a:t> improves the results if the hallucination classifier is accurate. *</a:t>
            </a:r>
            <a:endParaRPr sz="2000"/>
          </a:p>
        </p:txBody>
      </p:sp>
      <p:sp>
        <p:nvSpPr>
          <p:cNvPr id="712" name="Google Shape;712;p68"/>
          <p:cNvSpPr txBox="1"/>
          <p:nvPr/>
        </p:nvSpPr>
        <p:spPr>
          <a:xfrm>
            <a:off x="1105400" y="4149013"/>
            <a:ext cx="56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*This data here now assumes classifier is 100% accurate, which is not true to real environment. We </a:t>
            </a:r>
            <a:r>
              <a:rPr lang="en" sz="1000">
                <a:solidFill>
                  <a:schemeClr val="dk2"/>
                </a:solidFill>
                <a:latin typeface="Calibri"/>
                <a:ea typeface="Calibri"/>
                <a:cs typeface="Calibri"/>
                <a:sym typeface="Calibri"/>
              </a:rPr>
              <a:t>expect</a:t>
            </a:r>
            <a:r>
              <a:rPr lang="en" sz="1000">
                <a:solidFill>
                  <a:schemeClr val="dk2"/>
                </a:solidFill>
                <a:latin typeface="Calibri"/>
                <a:ea typeface="Calibri"/>
                <a:cs typeface="Calibri"/>
                <a:sym typeface="Calibri"/>
              </a:rPr>
              <a:t> a classifier to achieve close to 70%, similar to the implementation in original </a:t>
            </a:r>
            <a:r>
              <a:rPr lang="en" sz="1000">
                <a:solidFill>
                  <a:schemeClr val="dk2"/>
                </a:solidFill>
                <a:latin typeface="Calibri"/>
                <a:ea typeface="Calibri"/>
                <a:cs typeface="Calibri"/>
                <a:sym typeface="Calibri"/>
              </a:rPr>
              <a:t>paper</a:t>
            </a:r>
            <a:endParaRPr sz="1000">
              <a:solidFill>
                <a:schemeClr val="dk2"/>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9"/>
          <p:cNvSpPr txBox="1"/>
          <p:nvPr>
            <p:ph type="title"/>
          </p:nvPr>
        </p:nvSpPr>
        <p:spPr>
          <a:xfrm>
            <a:off x="819150" y="6184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
            </a:r>
            <a:r>
              <a:rPr lang="en"/>
              <a:t>ase study 1: </a:t>
            </a:r>
            <a:endParaRPr/>
          </a:p>
          <a:p>
            <a:pPr indent="0" lvl="0" marL="0" rtl="0" algn="l">
              <a:spcBef>
                <a:spcPts val="0"/>
              </a:spcBef>
              <a:spcAft>
                <a:spcPts val="0"/>
              </a:spcAft>
              <a:buNone/>
            </a:pPr>
            <a:r>
              <a:rPr lang="en">
                <a:solidFill>
                  <a:srgbClr val="262626"/>
                </a:solidFill>
              </a:rPr>
              <a:t>Correct &amp; Not Detected Hallucination</a:t>
            </a:r>
            <a:endParaRPr>
              <a:solidFill>
                <a:srgbClr val="262626"/>
              </a:solidFill>
            </a:endParaRPr>
          </a:p>
        </p:txBody>
      </p:sp>
      <p:sp>
        <p:nvSpPr>
          <p:cNvPr id="718" name="Google Shape;718;p69"/>
          <p:cNvSpPr txBox="1"/>
          <p:nvPr>
            <p:ph idx="1" type="body"/>
          </p:nvPr>
        </p:nvSpPr>
        <p:spPr>
          <a:xfrm>
            <a:off x="2436050" y="1687050"/>
            <a:ext cx="3232800" cy="719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rgbClr val="262626"/>
                </a:solidFill>
                <a:latin typeface="Arial"/>
                <a:ea typeface="Arial"/>
                <a:cs typeface="Arial"/>
                <a:sym typeface="Arial"/>
              </a:rPr>
              <a:t>Question: </a:t>
            </a:r>
            <a:endParaRPr b="1">
              <a:solidFill>
                <a:srgbClr val="262626"/>
              </a:solidFill>
              <a:latin typeface="Arial"/>
              <a:ea typeface="Arial"/>
              <a:cs typeface="Arial"/>
              <a:sym typeface="Arial"/>
            </a:endParaRPr>
          </a:p>
          <a:p>
            <a:pPr indent="0" lvl="0" marL="0" rtl="0" algn="l">
              <a:spcBef>
                <a:spcPts val="1200"/>
              </a:spcBef>
              <a:spcAft>
                <a:spcPts val="1200"/>
              </a:spcAft>
              <a:buNone/>
            </a:pPr>
            <a:r>
              <a:rPr lang="en" sz="1050">
                <a:solidFill>
                  <a:srgbClr val="262626"/>
                </a:solidFill>
                <a:latin typeface="Courier New"/>
                <a:ea typeface="Courier New"/>
                <a:cs typeface="Courier New"/>
                <a:sym typeface="Courier New"/>
              </a:rPr>
              <a:t>'Q: Who won Super Bowl XX?\nA: '</a:t>
            </a:r>
            <a:endParaRPr>
              <a:solidFill>
                <a:srgbClr val="262626"/>
              </a:solidFill>
              <a:latin typeface="Courier New"/>
              <a:ea typeface="Courier New"/>
              <a:cs typeface="Courier New"/>
              <a:sym typeface="Courier New"/>
            </a:endParaRPr>
          </a:p>
        </p:txBody>
      </p:sp>
      <p:sp>
        <p:nvSpPr>
          <p:cNvPr id="719" name="Google Shape;719;p6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69"/>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a:t>
            </a:r>
            <a:endParaRPr sz="1100">
              <a:solidFill>
                <a:schemeClr val="dk2"/>
              </a:solidFill>
              <a:latin typeface="Calibri"/>
              <a:ea typeface="Calibri"/>
              <a:cs typeface="Calibri"/>
              <a:sym typeface="Calibri"/>
            </a:endParaRPr>
          </a:p>
        </p:txBody>
      </p:sp>
      <p:pic>
        <p:nvPicPr>
          <p:cNvPr id="721" name="Google Shape;721;p69"/>
          <p:cNvPicPr preferRelativeResize="0"/>
          <p:nvPr/>
        </p:nvPicPr>
        <p:blipFill>
          <a:blip r:embed="rId3">
            <a:alphaModFix/>
          </a:blip>
          <a:stretch>
            <a:fillRect/>
          </a:stretch>
        </p:blipFill>
        <p:spPr>
          <a:xfrm>
            <a:off x="1723750" y="1765725"/>
            <a:ext cx="606475" cy="606475"/>
          </a:xfrm>
          <a:prstGeom prst="rect">
            <a:avLst/>
          </a:prstGeom>
          <a:noFill/>
          <a:ln>
            <a:noFill/>
          </a:ln>
        </p:spPr>
      </p:pic>
      <p:sp>
        <p:nvSpPr>
          <p:cNvPr id="722" name="Google Shape;722;p69"/>
          <p:cNvSpPr txBox="1"/>
          <p:nvPr/>
        </p:nvSpPr>
        <p:spPr>
          <a:xfrm>
            <a:off x="2483050" y="2606063"/>
            <a:ext cx="3000000" cy="91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262626"/>
                </a:solidFill>
              </a:rPr>
              <a:t>Response: </a:t>
            </a:r>
            <a:endParaRPr b="1" sz="1300">
              <a:solidFill>
                <a:srgbClr val="262626"/>
              </a:solidFill>
            </a:endParaRPr>
          </a:p>
          <a:p>
            <a:pPr indent="0" lvl="0" marL="0" rtl="0" algn="l">
              <a:lnSpc>
                <a:spcPct val="115000"/>
              </a:lnSpc>
              <a:spcBef>
                <a:spcPts val="1200"/>
              </a:spcBef>
              <a:spcAft>
                <a:spcPts val="1200"/>
              </a:spcAft>
              <a:buNone/>
            </a:pPr>
            <a:r>
              <a:rPr lang="en" sz="1050">
                <a:solidFill>
                  <a:srgbClr val="262626"/>
                </a:solidFill>
                <a:latin typeface="Courier New"/>
                <a:ea typeface="Courier New"/>
                <a:cs typeface="Courier New"/>
                <a:sym typeface="Courier New"/>
              </a:rPr>
              <a:t>'The Chicago Bears defeated the New England Patriots 24-10.\n'</a:t>
            </a:r>
            <a:endParaRPr sz="1300">
              <a:solidFill>
                <a:srgbClr val="262626"/>
              </a:solidFill>
              <a:latin typeface="Courier New"/>
              <a:ea typeface="Courier New"/>
              <a:cs typeface="Courier New"/>
              <a:sym typeface="Courier New"/>
            </a:endParaRPr>
          </a:p>
        </p:txBody>
      </p:sp>
      <p:pic>
        <p:nvPicPr>
          <p:cNvPr id="723" name="Google Shape;723;p69"/>
          <p:cNvPicPr preferRelativeResize="0"/>
          <p:nvPr/>
        </p:nvPicPr>
        <p:blipFill>
          <a:blip r:embed="rId4">
            <a:alphaModFix/>
          </a:blip>
          <a:stretch>
            <a:fillRect/>
          </a:stretch>
        </p:blipFill>
        <p:spPr>
          <a:xfrm>
            <a:off x="1626050" y="2760925"/>
            <a:ext cx="606476" cy="606476"/>
          </a:xfrm>
          <a:prstGeom prst="rect">
            <a:avLst/>
          </a:prstGeom>
          <a:noFill/>
          <a:ln>
            <a:noFill/>
          </a:ln>
        </p:spPr>
      </p:pic>
      <p:sp>
        <p:nvSpPr>
          <p:cNvPr id="724" name="Google Shape;724;p69"/>
          <p:cNvSpPr txBox="1"/>
          <p:nvPr/>
        </p:nvSpPr>
        <p:spPr>
          <a:xfrm>
            <a:off x="2483050" y="3756125"/>
            <a:ext cx="30000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262626"/>
                </a:solidFill>
              </a:rPr>
              <a:t>Ground Truth:</a:t>
            </a:r>
            <a:r>
              <a:rPr lang="en" sz="1300">
                <a:solidFill>
                  <a:srgbClr val="262626"/>
                </a:solidFill>
              </a:rPr>
              <a:t> True</a:t>
            </a:r>
            <a:endParaRPr sz="1300">
              <a:solidFill>
                <a:srgbClr val="262626"/>
              </a:solidFill>
            </a:endParaRPr>
          </a:p>
          <a:p>
            <a:pPr indent="0" lvl="0" marL="0" rtl="0" algn="l">
              <a:lnSpc>
                <a:spcPct val="115000"/>
              </a:lnSpc>
              <a:spcBef>
                <a:spcPts val="1200"/>
              </a:spcBef>
              <a:spcAft>
                <a:spcPts val="1200"/>
              </a:spcAft>
              <a:buNone/>
            </a:pPr>
            <a:r>
              <a:rPr b="1" lang="en" sz="1300">
                <a:solidFill>
                  <a:srgbClr val="262626"/>
                </a:solidFill>
              </a:rPr>
              <a:t>Classifier prediction: </a:t>
            </a:r>
            <a:r>
              <a:rPr lang="en" sz="1050">
                <a:solidFill>
                  <a:srgbClr val="262626"/>
                </a:solidFill>
              </a:rPr>
              <a:t>0.473346</a:t>
            </a:r>
            <a:endParaRPr>
              <a:solidFill>
                <a:srgbClr val="262626"/>
              </a:solidFill>
            </a:endParaRPr>
          </a:p>
        </p:txBody>
      </p:sp>
      <p:pic>
        <p:nvPicPr>
          <p:cNvPr id="725" name="Google Shape;725;p69"/>
          <p:cNvPicPr preferRelativeResize="0"/>
          <p:nvPr/>
        </p:nvPicPr>
        <p:blipFill>
          <a:blip r:embed="rId5">
            <a:alphaModFix/>
          </a:blip>
          <a:stretch>
            <a:fillRect/>
          </a:stretch>
        </p:blipFill>
        <p:spPr>
          <a:xfrm>
            <a:off x="1626050" y="3715400"/>
            <a:ext cx="719670" cy="719700"/>
          </a:xfrm>
          <a:prstGeom prst="rect">
            <a:avLst/>
          </a:prstGeom>
          <a:noFill/>
          <a:ln>
            <a:noFill/>
          </a:ln>
        </p:spPr>
      </p:pic>
      <p:sp>
        <p:nvSpPr>
          <p:cNvPr id="726" name="Google Shape;726;p69"/>
          <p:cNvSpPr/>
          <p:nvPr/>
        </p:nvSpPr>
        <p:spPr>
          <a:xfrm>
            <a:off x="890625" y="1708325"/>
            <a:ext cx="651300" cy="28167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Turn 0</a:t>
            </a:r>
            <a:endParaRPr>
              <a:latin typeface="Calibri"/>
              <a:ea typeface="Calibri"/>
              <a:cs typeface="Calibri"/>
              <a:sym typeface="Calibri"/>
            </a:endParaRPr>
          </a:p>
        </p:txBody>
      </p:sp>
      <p:pic>
        <p:nvPicPr>
          <p:cNvPr id="727" name="Google Shape;727;p69"/>
          <p:cNvPicPr preferRelativeResize="0"/>
          <p:nvPr/>
        </p:nvPicPr>
        <p:blipFill>
          <a:blip r:embed="rId6">
            <a:alphaModFix/>
          </a:blip>
          <a:stretch>
            <a:fillRect/>
          </a:stretch>
        </p:blipFill>
        <p:spPr>
          <a:xfrm>
            <a:off x="5733575" y="2812113"/>
            <a:ext cx="609124" cy="609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3" name="Google Shape;733;p70"/>
          <p:cNvSpPr txBox="1"/>
          <p:nvPr>
            <p:ph type="title"/>
          </p:nvPr>
        </p:nvSpPr>
        <p:spPr>
          <a:xfrm>
            <a:off x="581025" y="4126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Case study 2: </a:t>
            </a:r>
            <a:endParaRPr sz="2000"/>
          </a:p>
          <a:p>
            <a:pPr indent="0" lvl="0" marL="0" rtl="0" algn="l">
              <a:spcBef>
                <a:spcPts val="0"/>
              </a:spcBef>
              <a:spcAft>
                <a:spcPts val="0"/>
              </a:spcAft>
              <a:buSzPts val="990"/>
              <a:buNone/>
            </a:pPr>
            <a:r>
              <a:rPr lang="en" sz="2000">
                <a:solidFill>
                  <a:srgbClr val="262626"/>
                </a:solidFill>
              </a:rPr>
              <a:t>Recursive Generation: Detection &amp; Correction</a:t>
            </a:r>
            <a:endParaRPr sz="2000">
              <a:solidFill>
                <a:srgbClr val="262626"/>
              </a:solidFill>
            </a:endParaRPr>
          </a:p>
        </p:txBody>
      </p:sp>
      <p:pic>
        <p:nvPicPr>
          <p:cNvPr id="734" name="Google Shape;734;p70"/>
          <p:cNvPicPr preferRelativeResize="0"/>
          <p:nvPr/>
        </p:nvPicPr>
        <p:blipFill>
          <a:blip r:embed="rId3">
            <a:alphaModFix/>
          </a:blip>
          <a:stretch>
            <a:fillRect/>
          </a:stretch>
        </p:blipFill>
        <p:spPr>
          <a:xfrm>
            <a:off x="6550200" y="2842081"/>
            <a:ext cx="609124" cy="609126"/>
          </a:xfrm>
          <a:prstGeom prst="rect">
            <a:avLst/>
          </a:prstGeom>
          <a:noFill/>
          <a:ln>
            <a:noFill/>
          </a:ln>
        </p:spPr>
      </p:pic>
      <p:sp>
        <p:nvSpPr>
          <p:cNvPr id="735" name="Google Shape;735;p70"/>
          <p:cNvSpPr txBox="1"/>
          <p:nvPr>
            <p:ph idx="1" type="body"/>
          </p:nvPr>
        </p:nvSpPr>
        <p:spPr>
          <a:xfrm>
            <a:off x="1606025" y="1628750"/>
            <a:ext cx="21678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62626"/>
                </a:solidFill>
                <a:latin typeface="Courier New"/>
                <a:ea typeface="Courier New"/>
                <a:cs typeface="Courier New"/>
                <a:sym typeface="Courier New"/>
              </a:rPr>
              <a:t>Question: </a:t>
            </a:r>
            <a:endParaRPr b="1" sz="1000">
              <a:solidFill>
                <a:srgbClr val="262626"/>
              </a:solidFill>
              <a:latin typeface="Courier New"/>
              <a:ea typeface="Courier New"/>
              <a:cs typeface="Courier New"/>
              <a:sym typeface="Courier New"/>
            </a:endParaRPr>
          </a:p>
          <a:p>
            <a:pPr indent="0" lvl="0" marL="0" rtl="0" algn="l">
              <a:spcBef>
                <a:spcPts val="1200"/>
              </a:spcBef>
              <a:spcAft>
                <a:spcPts val="1200"/>
              </a:spcAft>
              <a:buNone/>
            </a:pPr>
            <a:r>
              <a:rPr lang="en" sz="1000">
                <a:solidFill>
                  <a:srgbClr val="262626"/>
                </a:solidFill>
                <a:latin typeface="Courier New"/>
                <a:ea typeface="Courier New"/>
                <a:cs typeface="Courier New"/>
                <a:sym typeface="Courier New"/>
              </a:rPr>
              <a:t>'Q: In which decade of the 20th century was Billy Crystal born?\nA: '</a:t>
            </a:r>
            <a:endParaRPr sz="1000">
              <a:solidFill>
                <a:srgbClr val="262626"/>
              </a:solidFill>
              <a:latin typeface="Courier New"/>
              <a:ea typeface="Courier New"/>
              <a:cs typeface="Courier New"/>
              <a:sym typeface="Courier New"/>
            </a:endParaRPr>
          </a:p>
        </p:txBody>
      </p:sp>
      <p:pic>
        <p:nvPicPr>
          <p:cNvPr id="736" name="Google Shape;736;p70"/>
          <p:cNvPicPr preferRelativeResize="0"/>
          <p:nvPr/>
        </p:nvPicPr>
        <p:blipFill>
          <a:blip r:embed="rId4">
            <a:alphaModFix/>
          </a:blip>
          <a:stretch>
            <a:fillRect/>
          </a:stretch>
        </p:blipFill>
        <p:spPr>
          <a:xfrm>
            <a:off x="893725" y="1750050"/>
            <a:ext cx="606475" cy="606475"/>
          </a:xfrm>
          <a:prstGeom prst="rect">
            <a:avLst/>
          </a:prstGeom>
          <a:noFill/>
          <a:ln>
            <a:noFill/>
          </a:ln>
        </p:spPr>
      </p:pic>
      <p:sp>
        <p:nvSpPr>
          <p:cNvPr id="737" name="Google Shape;737;p70"/>
          <p:cNvSpPr txBox="1"/>
          <p:nvPr/>
        </p:nvSpPr>
        <p:spPr>
          <a:xfrm>
            <a:off x="1629575" y="2723344"/>
            <a:ext cx="21207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Response: </a:t>
            </a:r>
            <a:endParaRPr b="1"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000">
                <a:solidFill>
                  <a:srgbClr val="262626"/>
                </a:solidFill>
                <a:latin typeface="Courier New"/>
                <a:ea typeface="Courier New"/>
                <a:cs typeface="Courier New"/>
                <a:sym typeface="Courier New"/>
              </a:rPr>
              <a:t>'In the 1950s.\n'</a:t>
            </a:r>
            <a:endParaRPr sz="1000">
              <a:solidFill>
                <a:srgbClr val="262626"/>
              </a:solidFill>
              <a:latin typeface="Courier New"/>
              <a:ea typeface="Courier New"/>
              <a:cs typeface="Courier New"/>
              <a:sym typeface="Courier New"/>
            </a:endParaRPr>
          </a:p>
          <a:p>
            <a:pPr indent="0" lvl="0" marL="0" rtl="0" algn="l">
              <a:lnSpc>
                <a:spcPct val="115000"/>
              </a:lnSpc>
              <a:spcBef>
                <a:spcPts val="0"/>
              </a:spcBef>
              <a:spcAft>
                <a:spcPts val="1200"/>
              </a:spcAft>
              <a:buNone/>
            </a:pPr>
            <a:r>
              <a:t/>
            </a:r>
            <a:endParaRPr sz="1000">
              <a:solidFill>
                <a:srgbClr val="262626"/>
              </a:solidFill>
              <a:latin typeface="Courier New"/>
              <a:ea typeface="Courier New"/>
              <a:cs typeface="Courier New"/>
              <a:sym typeface="Courier New"/>
            </a:endParaRPr>
          </a:p>
        </p:txBody>
      </p:sp>
      <p:pic>
        <p:nvPicPr>
          <p:cNvPr id="738" name="Google Shape;738;p70"/>
          <p:cNvPicPr preferRelativeResize="0"/>
          <p:nvPr/>
        </p:nvPicPr>
        <p:blipFill>
          <a:blip r:embed="rId5">
            <a:alphaModFix/>
          </a:blip>
          <a:stretch>
            <a:fillRect/>
          </a:stretch>
        </p:blipFill>
        <p:spPr>
          <a:xfrm>
            <a:off x="796025" y="2843406"/>
            <a:ext cx="606476" cy="606476"/>
          </a:xfrm>
          <a:prstGeom prst="rect">
            <a:avLst/>
          </a:prstGeom>
          <a:noFill/>
          <a:ln>
            <a:noFill/>
          </a:ln>
        </p:spPr>
      </p:pic>
      <p:sp>
        <p:nvSpPr>
          <p:cNvPr id="739" name="Google Shape;739;p70"/>
          <p:cNvSpPr txBox="1"/>
          <p:nvPr/>
        </p:nvSpPr>
        <p:spPr>
          <a:xfrm>
            <a:off x="1599825" y="3578800"/>
            <a:ext cx="23481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Ground Truth:</a:t>
            </a:r>
            <a:r>
              <a:rPr lang="en" sz="1000">
                <a:solidFill>
                  <a:srgbClr val="262626"/>
                </a:solidFill>
                <a:latin typeface="Courier New"/>
                <a:ea typeface="Courier New"/>
                <a:cs typeface="Courier New"/>
                <a:sym typeface="Courier New"/>
              </a:rPr>
              <a:t> </a:t>
            </a:r>
            <a:endParaRPr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000">
                <a:solidFill>
                  <a:srgbClr val="262626"/>
                </a:solidFill>
                <a:latin typeface="Courier New"/>
                <a:ea typeface="Courier New"/>
                <a:cs typeface="Courier New"/>
                <a:sym typeface="Courier New"/>
              </a:rPr>
              <a:t>False</a:t>
            </a:r>
            <a:endParaRPr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1200"/>
              </a:spcAft>
              <a:buNone/>
            </a:pPr>
            <a:r>
              <a:rPr b="1" lang="en" sz="1000">
                <a:solidFill>
                  <a:srgbClr val="262626"/>
                </a:solidFill>
                <a:latin typeface="Courier New"/>
                <a:ea typeface="Courier New"/>
                <a:cs typeface="Courier New"/>
                <a:sym typeface="Courier New"/>
              </a:rPr>
              <a:t>Classifier prediction: </a:t>
            </a:r>
            <a:r>
              <a:rPr lang="en" sz="1000">
                <a:solidFill>
                  <a:srgbClr val="262626"/>
                </a:solidFill>
                <a:latin typeface="Courier New"/>
                <a:ea typeface="Courier New"/>
                <a:cs typeface="Courier New"/>
                <a:sym typeface="Courier New"/>
              </a:rPr>
              <a:t>0.6760818</a:t>
            </a:r>
            <a:endParaRPr sz="1000">
              <a:solidFill>
                <a:srgbClr val="262626"/>
              </a:solidFill>
              <a:latin typeface="Courier New"/>
              <a:ea typeface="Courier New"/>
              <a:cs typeface="Courier New"/>
              <a:sym typeface="Courier New"/>
            </a:endParaRPr>
          </a:p>
        </p:txBody>
      </p:sp>
      <p:pic>
        <p:nvPicPr>
          <p:cNvPr id="740" name="Google Shape;740;p70"/>
          <p:cNvPicPr preferRelativeResize="0"/>
          <p:nvPr/>
        </p:nvPicPr>
        <p:blipFill>
          <a:blip r:embed="rId6">
            <a:alphaModFix/>
          </a:blip>
          <a:stretch>
            <a:fillRect/>
          </a:stretch>
        </p:blipFill>
        <p:spPr>
          <a:xfrm>
            <a:off x="796025" y="3807700"/>
            <a:ext cx="719670" cy="719700"/>
          </a:xfrm>
          <a:prstGeom prst="rect">
            <a:avLst/>
          </a:prstGeom>
          <a:noFill/>
          <a:ln>
            <a:noFill/>
          </a:ln>
        </p:spPr>
      </p:pic>
      <p:sp>
        <p:nvSpPr>
          <p:cNvPr id="741" name="Google Shape;741;p70"/>
          <p:cNvSpPr/>
          <p:nvPr/>
        </p:nvSpPr>
        <p:spPr>
          <a:xfrm>
            <a:off x="581025" y="1273950"/>
            <a:ext cx="3366900" cy="276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Turn 0</a:t>
            </a:r>
            <a:endParaRPr>
              <a:latin typeface="Calibri"/>
              <a:ea typeface="Calibri"/>
              <a:cs typeface="Calibri"/>
              <a:sym typeface="Calibri"/>
            </a:endParaRPr>
          </a:p>
        </p:txBody>
      </p:sp>
      <p:sp>
        <p:nvSpPr>
          <p:cNvPr id="742" name="Google Shape;742;p70"/>
          <p:cNvSpPr txBox="1"/>
          <p:nvPr>
            <p:ph idx="1" type="body"/>
          </p:nvPr>
        </p:nvSpPr>
        <p:spPr>
          <a:xfrm>
            <a:off x="4971125" y="1628750"/>
            <a:ext cx="36387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62626"/>
                </a:solidFill>
                <a:latin typeface="Courier New"/>
                <a:ea typeface="Courier New"/>
                <a:cs typeface="Courier New"/>
                <a:sym typeface="Courier New"/>
              </a:rPr>
              <a:t>Question: </a:t>
            </a:r>
            <a:endParaRPr b="1" sz="1000">
              <a:solidFill>
                <a:srgbClr val="262626"/>
              </a:solidFill>
              <a:latin typeface="Courier New"/>
              <a:ea typeface="Courier New"/>
              <a:cs typeface="Courier New"/>
              <a:sym typeface="Courier New"/>
            </a:endParaRPr>
          </a:p>
          <a:p>
            <a:pPr indent="0" lvl="0" marL="0" rtl="0" algn="l">
              <a:spcBef>
                <a:spcPts val="1200"/>
              </a:spcBef>
              <a:spcAft>
                <a:spcPts val="1200"/>
              </a:spcAft>
              <a:buNone/>
            </a:pPr>
            <a:r>
              <a:rPr lang="en" sz="1000">
                <a:solidFill>
                  <a:srgbClr val="FF0000"/>
                </a:solidFill>
                <a:latin typeface="Courier New"/>
                <a:ea typeface="Courier New"/>
                <a:cs typeface="Courier New"/>
                <a:sym typeface="Courier New"/>
              </a:rPr>
              <a:t>Hint: Billy Crystal was born in 1948.</a:t>
            </a:r>
            <a:r>
              <a:rPr lang="en" sz="1000">
                <a:solidFill>
                  <a:srgbClr val="262626"/>
                </a:solidFill>
                <a:latin typeface="Courier New"/>
                <a:ea typeface="Courier New"/>
                <a:cs typeface="Courier New"/>
                <a:sym typeface="Courier New"/>
              </a:rPr>
              <a:t>\n Q: In which decade of the 20th century was Billy Crystal born?\n A: '</a:t>
            </a:r>
            <a:endParaRPr sz="1000">
              <a:solidFill>
                <a:srgbClr val="262626"/>
              </a:solidFill>
              <a:latin typeface="Courier New"/>
              <a:ea typeface="Courier New"/>
              <a:cs typeface="Courier New"/>
              <a:sym typeface="Courier New"/>
            </a:endParaRPr>
          </a:p>
        </p:txBody>
      </p:sp>
      <p:pic>
        <p:nvPicPr>
          <p:cNvPr id="743" name="Google Shape;743;p70"/>
          <p:cNvPicPr preferRelativeResize="0"/>
          <p:nvPr/>
        </p:nvPicPr>
        <p:blipFill>
          <a:blip r:embed="rId4">
            <a:alphaModFix/>
          </a:blip>
          <a:stretch>
            <a:fillRect/>
          </a:stretch>
        </p:blipFill>
        <p:spPr>
          <a:xfrm>
            <a:off x="4258825" y="1750050"/>
            <a:ext cx="606475" cy="606475"/>
          </a:xfrm>
          <a:prstGeom prst="rect">
            <a:avLst/>
          </a:prstGeom>
          <a:noFill/>
          <a:ln>
            <a:noFill/>
          </a:ln>
        </p:spPr>
      </p:pic>
      <p:sp>
        <p:nvSpPr>
          <p:cNvPr id="744" name="Google Shape;744;p70"/>
          <p:cNvSpPr txBox="1"/>
          <p:nvPr/>
        </p:nvSpPr>
        <p:spPr>
          <a:xfrm>
            <a:off x="4994675" y="2723344"/>
            <a:ext cx="1602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Response: </a:t>
            </a:r>
            <a:endParaRPr b="1"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000">
                <a:solidFill>
                  <a:srgbClr val="262626"/>
                </a:solidFill>
                <a:latin typeface="Courier New"/>
                <a:ea typeface="Courier New"/>
                <a:cs typeface="Courier New"/>
                <a:sym typeface="Courier New"/>
              </a:rPr>
              <a:t>'In the 1940s.\n'</a:t>
            </a:r>
            <a:endParaRPr sz="1000">
              <a:solidFill>
                <a:srgbClr val="262626"/>
              </a:solidFill>
              <a:latin typeface="Courier New"/>
              <a:ea typeface="Courier New"/>
              <a:cs typeface="Courier New"/>
              <a:sym typeface="Courier New"/>
            </a:endParaRPr>
          </a:p>
          <a:p>
            <a:pPr indent="0" lvl="0" marL="0" rtl="0" algn="l">
              <a:lnSpc>
                <a:spcPct val="115000"/>
              </a:lnSpc>
              <a:spcBef>
                <a:spcPts val="0"/>
              </a:spcBef>
              <a:spcAft>
                <a:spcPts val="1200"/>
              </a:spcAft>
              <a:buNone/>
            </a:pPr>
            <a:r>
              <a:t/>
            </a:r>
            <a:endParaRPr sz="1000">
              <a:solidFill>
                <a:srgbClr val="262626"/>
              </a:solidFill>
              <a:latin typeface="Courier New"/>
              <a:ea typeface="Courier New"/>
              <a:cs typeface="Courier New"/>
              <a:sym typeface="Courier New"/>
            </a:endParaRPr>
          </a:p>
        </p:txBody>
      </p:sp>
      <p:pic>
        <p:nvPicPr>
          <p:cNvPr id="745" name="Google Shape;745;p70"/>
          <p:cNvPicPr preferRelativeResize="0"/>
          <p:nvPr/>
        </p:nvPicPr>
        <p:blipFill>
          <a:blip r:embed="rId5">
            <a:alphaModFix/>
          </a:blip>
          <a:stretch>
            <a:fillRect/>
          </a:stretch>
        </p:blipFill>
        <p:spPr>
          <a:xfrm>
            <a:off x="4161125" y="2843406"/>
            <a:ext cx="606476" cy="606476"/>
          </a:xfrm>
          <a:prstGeom prst="rect">
            <a:avLst/>
          </a:prstGeom>
          <a:noFill/>
          <a:ln>
            <a:noFill/>
          </a:ln>
        </p:spPr>
      </p:pic>
      <p:sp>
        <p:nvSpPr>
          <p:cNvPr id="746" name="Google Shape;746;p70"/>
          <p:cNvSpPr txBox="1"/>
          <p:nvPr/>
        </p:nvSpPr>
        <p:spPr>
          <a:xfrm>
            <a:off x="4971125" y="3578800"/>
            <a:ext cx="30357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Ground Truth:</a:t>
            </a:r>
            <a:r>
              <a:rPr lang="en" sz="1000">
                <a:solidFill>
                  <a:srgbClr val="262626"/>
                </a:solidFill>
                <a:latin typeface="Courier New"/>
                <a:ea typeface="Courier New"/>
                <a:cs typeface="Courier New"/>
                <a:sym typeface="Courier New"/>
              </a:rPr>
              <a:t> </a:t>
            </a:r>
            <a:endParaRPr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000">
                <a:solidFill>
                  <a:srgbClr val="262626"/>
                </a:solidFill>
                <a:latin typeface="Courier New"/>
                <a:ea typeface="Courier New"/>
                <a:cs typeface="Courier New"/>
                <a:sym typeface="Courier New"/>
              </a:rPr>
              <a:t>True</a:t>
            </a:r>
            <a:endParaRPr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1200"/>
              </a:spcAft>
              <a:buNone/>
            </a:pPr>
            <a:r>
              <a:rPr b="1" lang="en" sz="1000">
                <a:solidFill>
                  <a:srgbClr val="262626"/>
                </a:solidFill>
                <a:latin typeface="Courier New"/>
                <a:ea typeface="Courier New"/>
                <a:cs typeface="Courier New"/>
                <a:sym typeface="Courier New"/>
              </a:rPr>
              <a:t>Classifier prediction: </a:t>
            </a:r>
            <a:r>
              <a:rPr lang="en" sz="1000">
                <a:solidFill>
                  <a:srgbClr val="262626"/>
                </a:solidFill>
                <a:latin typeface="Courier New"/>
                <a:ea typeface="Courier New"/>
                <a:cs typeface="Courier New"/>
                <a:sym typeface="Courier New"/>
              </a:rPr>
              <a:t>0.7569113969802856</a:t>
            </a:r>
            <a:endParaRPr sz="1000">
              <a:solidFill>
                <a:srgbClr val="262626"/>
              </a:solidFill>
              <a:latin typeface="Courier New"/>
              <a:ea typeface="Courier New"/>
              <a:cs typeface="Courier New"/>
              <a:sym typeface="Courier New"/>
            </a:endParaRPr>
          </a:p>
        </p:txBody>
      </p:sp>
      <p:pic>
        <p:nvPicPr>
          <p:cNvPr id="747" name="Google Shape;747;p70"/>
          <p:cNvPicPr preferRelativeResize="0"/>
          <p:nvPr/>
        </p:nvPicPr>
        <p:blipFill>
          <a:blip r:embed="rId6">
            <a:alphaModFix/>
          </a:blip>
          <a:stretch>
            <a:fillRect/>
          </a:stretch>
        </p:blipFill>
        <p:spPr>
          <a:xfrm>
            <a:off x="4161125" y="3807700"/>
            <a:ext cx="719670" cy="719700"/>
          </a:xfrm>
          <a:prstGeom prst="rect">
            <a:avLst/>
          </a:prstGeom>
          <a:noFill/>
          <a:ln>
            <a:noFill/>
          </a:ln>
        </p:spPr>
      </p:pic>
      <p:sp>
        <p:nvSpPr>
          <p:cNvPr id="748" name="Google Shape;748;p70"/>
          <p:cNvSpPr/>
          <p:nvPr/>
        </p:nvSpPr>
        <p:spPr>
          <a:xfrm>
            <a:off x="4139050" y="1273950"/>
            <a:ext cx="4426200" cy="276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Turn 1</a:t>
            </a:r>
            <a:endParaRPr>
              <a:latin typeface="Calibri"/>
              <a:ea typeface="Calibri"/>
              <a:cs typeface="Calibri"/>
              <a:sym typeface="Calibri"/>
            </a:endParaRPr>
          </a:p>
        </p:txBody>
      </p:sp>
      <p:sp>
        <p:nvSpPr>
          <p:cNvPr id="749" name="Google Shape;749;p70"/>
          <p:cNvSpPr/>
          <p:nvPr/>
        </p:nvSpPr>
        <p:spPr>
          <a:xfrm rot="2113274">
            <a:off x="6712666" y="1848810"/>
            <a:ext cx="227314" cy="222326"/>
          </a:xfrm>
          <a:prstGeom prst="down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0" name="Google Shape;750;p70"/>
          <p:cNvSpPr txBox="1"/>
          <p:nvPr/>
        </p:nvSpPr>
        <p:spPr>
          <a:xfrm>
            <a:off x="6786550" y="1550250"/>
            <a:ext cx="192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Sensitivity-Tuned Prefix</a:t>
            </a:r>
            <a:endParaRPr sz="1300">
              <a:solidFill>
                <a:srgbClr val="FF0000"/>
              </a:solidFill>
              <a:latin typeface="Calibri"/>
              <a:ea typeface="Calibri"/>
              <a:cs typeface="Calibri"/>
              <a:sym typeface="Calibri"/>
            </a:endParaRPr>
          </a:p>
        </p:txBody>
      </p:sp>
      <p:sp>
        <p:nvSpPr>
          <p:cNvPr id="751" name="Google Shape;751;p70"/>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a:t>
            </a:r>
            <a:endParaRPr sz="1100">
              <a:solidFill>
                <a:schemeClr val="dk2"/>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57" name="Google Shape;757;p71"/>
          <p:cNvSpPr txBox="1"/>
          <p:nvPr>
            <p:ph type="title"/>
          </p:nvPr>
        </p:nvSpPr>
        <p:spPr>
          <a:xfrm>
            <a:off x="581025" y="412650"/>
            <a:ext cx="8126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Case study 3: </a:t>
            </a:r>
            <a:endParaRPr sz="2000"/>
          </a:p>
          <a:p>
            <a:pPr indent="0" lvl="0" marL="0" rtl="0" algn="l">
              <a:spcBef>
                <a:spcPts val="0"/>
              </a:spcBef>
              <a:spcAft>
                <a:spcPts val="0"/>
              </a:spcAft>
              <a:buSzPts val="990"/>
              <a:buNone/>
            </a:pPr>
            <a:r>
              <a:rPr lang="en" sz="2000">
                <a:solidFill>
                  <a:srgbClr val="262626"/>
                </a:solidFill>
              </a:rPr>
              <a:t>BUT wrongly classifying CORRECT </a:t>
            </a:r>
            <a:r>
              <a:rPr lang="en" sz="2000">
                <a:solidFill>
                  <a:srgbClr val="262626"/>
                </a:solidFill>
              </a:rPr>
              <a:t>could</a:t>
            </a:r>
            <a:r>
              <a:rPr lang="en" sz="2000">
                <a:solidFill>
                  <a:srgbClr val="262626"/>
                </a:solidFill>
              </a:rPr>
              <a:t> lead to WRONG answer</a:t>
            </a:r>
            <a:endParaRPr sz="2000">
              <a:solidFill>
                <a:srgbClr val="262626"/>
              </a:solidFill>
            </a:endParaRPr>
          </a:p>
        </p:txBody>
      </p:sp>
      <p:sp>
        <p:nvSpPr>
          <p:cNvPr id="758" name="Google Shape;758;p71"/>
          <p:cNvSpPr txBox="1"/>
          <p:nvPr>
            <p:ph idx="1" type="body"/>
          </p:nvPr>
        </p:nvSpPr>
        <p:spPr>
          <a:xfrm>
            <a:off x="1606025" y="1628750"/>
            <a:ext cx="21678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62626"/>
                </a:solidFill>
                <a:latin typeface="Courier New"/>
                <a:ea typeface="Courier New"/>
                <a:cs typeface="Courier New"/>
                <a:sym typeface="Courier New"/>
              </a:rPr>
              <a:t>Question: </a:t>
            </a:r>
            <a:endParaRPr b="1" sz="1000">
              <a:solidFill>
                <a:srgbClr val="262626"/>
              </a:solidFill>
              <a:latin typeface="Courier New"/>
              <a:ea typeface="Courier New"/>
              <a:cs typeface="Courier New"/>
              <a:sym typeface="Courier New"/>
            </a:endParaRPr>
          </a:p>
          <a:p>
            <a:pPr indent="0" lvl="0" marL="0" rtl="0" algn="l">
              <a:spcBef>
                <a:spcPts val="1200"/>
              </a:spcBef>
              <a:spcAft>
                <a:spcPts val="1200"/>
              </a:spcAft>
              <a:buNone/>
            </a:pPr>
            <a:r>
              <a:rPr lang="en" sz="1000">
                <a:solidFill>
                  <a:srgbClr val="262626"/>
                </a:solidFill>
                <a:latin typeface="Courier New"/>
                <a:ea typeface="Courier New"/>
                <a:cs typeface="Courier New"/>
                <a:sym typeface="Courier New"/>
              </a:rPr>
              <a:t>'Q: In Greek mythology, who was the goddess of the rainbow?\nA: '</a:t>
            </a:r>
            <a:endParaRPr sz="1000">
              <a:solidFill>
                <a:srgbClr val="262626"/>
              </a:solidFill>
              <a:latin typeface="Courier New"/>
              <a:ea typeface="Courier New"/>
              <a:cs typeface="Courier New"/>
              <a:sym typeface="Courier New"/>
            </a:endParaRPr>
          </a:p>
        </p:txBody>
      </p:sp>
      <p:pic>
        <p:nvPicPr>
          <p:cNvPr id="759" name="Google Shape;759;p71"/>
          <p:cNvPicPr preferRelativeResize="0"/>
          <p:nvPr/>
        </p:nvPicPr>
        <p:blipFill>
          <a:blip r:embed="rId3">
            <a:alphaModFix/>
          </a:blip>
          <a:stretch>
            <a:fillRect/>
          </a:stretch>
        </p:blipFill>
        <p:spPr>
          <a:xfrm>
            <a:off x="893725" y="1825763"/>
            <a:ext cx="606475" cy="606475"/>
          </a:xfrm>
          <a:prstGeom prst="rect">
            <a:avLst/>
          </a:prstGeom>
          <a:noFill/>
          <a:ln>
            <a:noFill/>
          </a:ln>
        </p:spPr>
      </p:pic>
      <p:sp>
        <p:nvSpPr>
          <p:cNvPr id="760" name="Google Shape;760;p71"/>
          <p:cNvSpPr txBox="1"/>
          <p:nvPr/>
        </p:nvSpPr>
        <p:spPr>
          <a:xfrm>
            <a:off x="1629575" y="2678619"/>
            <a:ext cx="21207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Response: </a:t>
            </a:r>
            <a:endParaRPr b="1"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000">
                <a:solidFill>
                  <a:srgbClr val="262626"/>
                </a:solidFill>
                <a:latin typeface="Courier New"/>
                <a:ea typeface="Courier New"/>
                <a:cs typeface="Courier New"/>
                <a:sym typeface="Courier New"/>
              </a:rPr>
              <a:t>'Iris.’</a:t>
            </a:r>
            <a:endParaRPr sz="1000">
              <a:solidFill>
                <a:srgbClr val="262626"/>
              </a:solidFill>
              <a:latin typeface="Courier New"/>
              <a:ea typeface="Courier New"/>
              <a:cs typeface="Courier New"/>
              <a:sym typeface="Courier New"/>
            </a:endParaRPr>
          </a:p>
          <a:p>
            <a:pPr indent="0" lvl="0" marL="0" rtl="0" algn="l">
              <a:lnSpc>
                <a:spcPct val="115000"/>
              </a:lnSpc>
              <a:spcBef>
                <a:spcPts val="0"/>
              </a:spcBef>
              <a:spcAft>
                <a:spcPts val="1200"/>
              </a:spcAft>
              <a:buNone/>
            </a:pPr>
            <a:r>
              <a:t/>
            </a:r>
            <a:endParaRPr sz="1000">
              <a:solidFill>
                <a:srgbClr val="262626"/>
              </a:solidFill>
              <a:latin typeface="Courier New"/>
              <a:ea typeface="Courier New"/>
              <a:cs typeface="Courier New"/>
              <a:sym typeface="Courier New"/>
            </a:endParaRPr>
          </a:p>
        </p:txBody>
      </p:sp>
      <p:pic>
        <p:nvPicPr>
          <p:cNvPr id="761" name="Google Shape;761;p71"/>
          <p:cNvPicPr preferRelativeResize="0"/>
          <p:nvPr/>
        </p:nvPicPr>
        <p:blipFill>
          <a:blip r:embed="rId4">
            <a:alphaModFix/>
          </a:blip>
          <a:stretch>
            <a:fillRect/>
          </a:stretch>
        </p:blipFill>
        <p:spPr>
          <a:xfrm>
            <a:off x="796025" y="2798681"/>
            <a:ext cx="606476" cy="606476"/>
          </a:xfrm>
          <a:prstGeom prst="rect">
            <a:avLst/>
          </a:prstGeom>
          <a:noFill/>
          <a:ln>
            <a:noFill/>
          </a:ln>
        </p:spPr>
      </p:pic>
      <p:sp>
        <p:nvSpPr>
          <p:cNvPr id="762" name="Google Shape;762;p71"/>
          <p:cNvSpPr txBox="1"/>
          <p:nvPr/>
        </p:nvSpPr>
        <p:spPr>
          <a:xfrm>
            <a:off x="1664350" y="3553000"/>
            <a:ext cx="2348100" cy="135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Ground Truth:</a:t>
            </a:r>
            <a:r>
              <a:rPr lang="en" sz="1000">
                <a:solidFill>
                  <a:srgbClr val="262626"/>
                </a:solidFill>
                <a:latin typeface="Courier New"/>
                <a:ea typeface="Courier New"/>
                <a:cs typeface="Courier New"/>
                <a:sym typeface="Courier New"/>
              </a:rPr>
              <a:t> </a:t>
            </a:r>
            <a:endParaRPr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000">
                <a:solidFill>
                  <a:srgbClr val="262626"/>
                </a:solidFill>
                <a:latin typeface="Courier New"/>
                <a:ea typeface="Courier New"/>
                <a:cs typeface="Courier New"/>
                <a:sym typeface="Courier New"/>
              </a:rPr>
              <a:t>True (along with some hallucinating questions)</a:t>
            </a:r>
            <a:endParaRPr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1200"/>
              </a:spcAft>
              <a:buNone/>
            </a:pPr>
            <a:r>
              <a:rPr b="1" lang="en" sz="1000">
                <a:solidFill>
                  <a:srgbClr val="262626"/>
                </a:solidFill>
                <a:latin typeface="Courier New"/>
                <a:ea typeface="Courier New"/>
                <a:cs typeface="Courier New"/>
                <a:sym typeface="Courier New"/>
              </a:rPr>
              <a:t>Classifier prediction: </a:t>
            </a:r>
            <a:r>
              <a:rPr lang="en" sz="1000">
                <a:solidFill>
                  <a:srgbClr val="262626"/>
                </a:solidFill>
                <a:latin typeface="Courier New"/>
                <a:ea typeface="Courier New"/>
                <a:cs typeface="Courier New"/>
                <a:sym typeface="Courier New"/>
              </a:rPr>
              <a:t>0.623903</a:t>
            </a:r>
            <a:endParaRPr sz="1000">
              <a:solidFill>
                <a:srgbClr val="262626"/>
              </a:solidFill>
              <a:latin typeface="Courier New"/>
              <a:ea typeface="Courier New"/>
              <a:cs typeface="Courier New"/>
              <a:sym typeface="Courier New"/>
            </a:endParaRPr>
          </a:p>
        </p:txBody>
      </p:sp>
      <p:pic>
        <p:nvPicPr>
          <p:cNvPr id="763" name="Google Shape;763;p71"/>
          <p:cNvPicPr preferRelativeResize="0"/>
          <p:nvPr/>
        </p:nvPicPr>
        <p:blipFill>
          <a:blip r:embed="rId5">
            <a:alphaModFix/>
          </a:blip>
          <a:stretch>
            <a:fillRect/>
          </a:stretch>
        </p:blipFill>
        <p:spPr>
          <a:xfrm>
            <a:off x="796025" y="3870400"/>
            <a:ext cx="719670" cy="719700"/>
          </a:xfrm>
          <a:prstGeom prst="rect">
            <a:avLst/>
          </a:prstGeom>
          <a:noFill/>
          <a:ln>
            <a:noFill/>
          </a:ln>
        </p:spPr>
      </p:pic>
      <p:sp>
        <p:nvSpPr>
          <p:cNvPr id="764" name="Google Shape;764;p71"/>
          <p:cNvSpPr/>
          <p:nvPr/>
        </p:nvSpPr>
        <p:spPr>
          <a:xfrm>
            <a:off x="581025" y="1273950"/>
            <a:ext cx="3366900" cy="276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Turn 0</a:t>
            </a:r>
            <a:endParaRPr>
              <a:latin typeface="Calibri"/>
              <a:ea typeface="Calibri"/>
              <a:cs typeface="Calibri"/>
              <a:sym typeface="Calibri"/>
            </a:endParaRPr>
          </a:p>
        </p:txBody>
      </p:sp>
      <p:sp>
        <p:nvSpPr>
          <p:cNvPr id="765" name="Google Shape;765;p71"/>
          <p:cNvSpPr txBox="1"/>
          <p:nvPr>
            <p:ph idx="1" type="body"/>
          </p:nvPr>
        </p:nvSpPr>
        <p:spPr>
          <a:xfrm>
            <a:off x="4971100" y="1628750"/>
            <a:ext cx="36387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62626"/>
                </a:solidFill>
                <a:latin typeface="Courier New"/>
                <a:ea typeface="Courier New"/>
                <a:cs typeface="Courier New"/>
                <a:sym typeface="Courier New"/>
              </a:rPr>
              <a:t>Question: </a:t>
            </a:r>
            <a:endParaRPr b="1" sz="1000">
              <a:solidFill>
                <a:srgbClr val="262626"/>
              </a:solidFill>
              <a:latin typeface="Courier New"/>
              <a:ea typeface="Courier New"/>
              <a:cs typeface="Courier New"/>
              <a:sym typeface="Courier New"/>
            </a:endParaRPr>
          </a:p>
          <a:p>
            <a:pPr indent="0" lvl="0" marL="0" rtl="0" algn="l">
              <a:spcBef>
                <a:spcPts val="1200"/>
              </a:spcBef>
              <a:spcAft>
                <a:spcPts val="1200"/>
              </a:spcAft>
              <a:buNone/>
            </a:pPr>
            <a:r>
              <a:rPr lang="en" sz="1050">
                <a:solidFill>
                  <a:srgbClr val="FF0000"/>
                </a:solidFill>
                <a:latin typeface="Courier New"/>
                <a:ea typeface="Courier New"/>
                <a:cs typeface="Courier New"/>
                <a:sym typeface="Courier New"/>
              </a:rPr>
              <a:t>'Hint: She was the daughter of Zeus and Hera.\n</a:t>
            </a:r>
            <a:r>
              <a:rPr lang="en" sz="1050">
                <a:solidFill>
                  <a:srgbClr val="262626"/>
                </a:solidFill>
                <a:latin typeface="Courier New"/>
                <a:ea typeface="Courier New"/>
                <a:cs typeface="Courier New"/>
                <a:sym typeface="Courier New"/>
              </a:rPr>
              <a:t> Q: In Greek mythology, who was the goddess of the rainbow?\n A: '</a:t>
            </a:r>
            <a:endParaRPr sz="1000">
              <a:solidFill>
                <a:srgbClr val="262626"/>
              </a:solidFill>
              <a:latin typeface="Courier New"/>
              <a:ea typeface="Courier New"/>
              <a:cs typeface="Courier New"/>
              <a:sym typeface="Courier New"/>
            </a:endParaRPr>
          </a:p>
        </p:txBody>
      </p:sp>
      <p:pic>
        <p:nvPicPr>
          <p:cNvPr id="766" name="Google Shape;766;p71"/>
          <p:cNvPicPr preferRelativeResize="0"/>
          <p:nvPr/>
        </p:nvPicPr>
        <p:blipFill>
          <a:blip r:embed="rId3">
            <a:alphaModFix/>
          </a:blip>
          <a:stretch>
            <a:fillRect/>
          </a:stretch>
        </p:blipFill>
        <p:spPr>
          <a:xfrm>
            <a:off x="4258800" y="1825763"/>
            <a:ext cx="606475" cy="606475"/>
          </a:xfrm>
          <a:prstGeom prst="rect">
            <a:avLst/>
          </a:prstGeom>
          <a:noFill/>
          <a:ln>
            <a:noFill/>
          </a:ln>
        </p:spPr>
      </p:pic>
      <p:sp>
        <p:nvSpPr>
          <p:cNvPr id="767" name="Google Shape;767;p71"/>
          <p:cNvSpPr txBox="1"/>
          <p:nvPr/>
        </p:nvSpPr>
        <p:spPr>
          <a:xfrm>
            <a:off x="4994650" y="2674269"/>
            <a:ext cx="1449000" cy="85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Response: </a:t>
            </a:r>
            <a:endParaRPr b="1"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000">
                <a:solidFill>
                  <a:srgbClr val="262626"/>
                </a:solidFill>
                <a:latin typeface="Courier New"/>
                <a:ea typeface="Courier New"/>
                <a:cs typeface="Courier New"/>
                <a:sym typeface="Courier New"/>
              </a:rPr>
              <a:t>'</a:t>
            </a:r>
            <a:r>
              <a:rPr lang="en" sz="1050">
                <a:solidFill>
                  <a:srgbClr val="262626"/>
                </a:solidFill>
                <a:latin typeface="Courier New"/>
                <a:ea typeface="Courier New"/>
                <a:cs typeface="Courier New"/>
                <a:sym typeface="Courier New"/>
              </a:rPr>
              <a:t>Aurora</a:t>
            </a:r>
            <a:r>
              <a:rPr lang="en" sz="1000">
                <a:solidFill>
                  <a:srgbClr val="262626"/>
                </a:solidFill>
                <a:latin typeface="Courier New"/>
                <a:ea typeface="Courier New"/>
                <a:cs typeface="Courier New"/>
                <a:sym typeface="Courier New"/>
              </a:rPr>
              <a:t>'</a:t>
            </a:r>
            <a:endParaRPr sz="1000">
              <a:solidFill>
                <a:srgbClr val="262626"/>
              </a:solidFill>
              <a:latin typeface="Courier New"/>
              <a:ea typeface="Courier New"/>
              <a:cs typeface="Courier New"/>
              <a:sym typeface="Courier New"/>
            </a:endParaRPr>
          </a:p>
          <a:p>
            <a:pPr indent="0" lvl="0" marL="0" rtl="0" algn="l">
              <a:lnSpc>
                <a:spcPct val="115000"/>
              </a:lnSpc>
              <a:spcBef>
                <a:spcPts val="0"/>
              </a:spcBef>
              <a:spcAft>
                <a:spcPts val="1200"/>
              </a:spcAft>
              <a:buNone/>
            </a:pPr>
            <a:r>
              <a:t/>
            </a:r>
            <a:endParaRPr sz="1000">
              <a:solidFill>
                <a:srgbClr val="262626"/>
              </a:solidFill>
              <a:latin typeface="Courier New"/>
              <a:ea typeface="Courier New"/>
              <a:cs typeface="Courier New"/>
              <a:sym typeface="Courier New"/>
            </a:endParaRPr>
          </a:p>
        </p:txBody>
      </p:sp>
      <p:pic>
        <p:nvPicPr>
          <p:cNvPr id="768" name="Google Shape;768;p71"/>
          <p:cNvPicPr preferRelativeResize="0"/>
          <p:nvPr/>
        </p:nvPicPr>
        <p:blipFill>
          <a:blip r:embed="rId4">
            <a:alphaModFix/>
          </a:blip>
          <a:stretch>
            <a:fillRect/>
          </a:stretch>
        </p:blipFill>
        <p:spPr>
          <a:xfrm>
            <a:off x="4161100" y="2798681"/>
            <a:ext cx="606476" cy="606476"/>
          </a:xfrm>
          <a:prstGeom prst="rect">
            <a:avLst/>
          </a:prstGeom>
          <a:noFill/>
          <a:ln>
            <a:noFill/>
          </a:ln>
        </p:spPr>
      </p:pic>
      <p:sp>
        <p:nvSpPr>
          <p:cNvPr id="769" name="Google Shape;769;p71"/>
          <p:cNvSpPr txBox="1"/>
          <p:nvPr/>
        </p:nvSpPr>
        <p:spPr>
          <a:xfrm>
            <a:off x="4971100" y="3641500"/>
            <a:ext cx="30357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Ground Truth:</a:t>
            </a:r>
            <a:r>
              <a:rPr lang="en" sz="1000">
                <a:solidFill>
                  <a:srgbClr val="262626"/>
                </a:solidFill>
                <a:latin typeface="Courier New"/>
                <a:ea typeface="Courier New"/>
                <a:cs typeface="Courier New"/>
                <a:sym typeface="Courier New"/>
              </a:rPr>
              <a:t> </a:t>
            </a:r>
            <a:endParaRPr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000">
                <a:solidFill>
                  <a:srgbClr val="262626"/>
                </a:solidFill>
                <a:latin typeface="Courier New"/>
                <a:ea typeface="Courier New"/>
                <a:cs typeface="Courier New"/>
                <a:sym typeface="Courier New"/>
              </a:rPr>
              <a:t>False</a:t>
            </a:r>
            <a:endParaRPr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1200"/>
              </a:spcAft>
              <a:buNone/>
            </a:pPr>
            <a:r>
              <a:rPr b="1" lang="en" sz="1000">
                <a:solidFill>
                  <a:srgbClr val="262626"/>
                </a:solidFill>
                <a:latin typeface="Courier New"/>
                <a:ea typeface="Courier New"/>
                <a:cs typeface="Courier New"/>
                <a:sym typeface="Courier New"/>
              </a:rPr>
              <a:t>Classifier prediction: </a:t>
            </a:r>
            <a:r>
              <a:rPr lang="en" sz="1000">
                <a:solidFill>
                  <a:srgbClr val="262626"/>
                </a:solidFill>
                <a:latin typeface="Courier New"/>
                <a:ea typeface="Courier New"/>
                <a:cs typeface="Courier New"/>
                <a:sym typeface="Courier New"/>
              </a:rPr>
              <a:t>0.7569113969802856</a:t>
            </a:r>
            <a:endParaRPr sz="1000">
              <a:solidFill>
                <a:srgbClr val="262626"/>
              </a:solidFill>
              <a:latin typeface="Courier New"/>
              <a:ea typeface="Courier New"/>
              <a:cs typeface="Courier New"/>
              <a:sym typeface="Courier New"/>
            </a:endParaRPr>
          </a:p>
        </p:txBody>
      </p:sp>
      <p:pic>
        <p:nvPicPr>
          <p:cNvPr id="770" name="Google Shape;770;p71"/>
          <p:cNvPicPr preferRelativeResize="0"/>
          <p:nvPr/>
        </p:nvPicPr>
        <p:blipFill>
          <a:blip r:embed="rId5">
            <a:alphaModFix/>
          </a:blip>
          <a:stretch>
            <a:fillRect/>
          </a:stretch>
        </p:blipFill>
        <p:spPr>
          <a:xfrm>
            <a:off x="4161100" y="3870400"/>
            <a:ext cx="719670" cy="719700"/>
          </a:xfrm>
          <a:prstGeom prst="rect">
            <a:avLst/>
          </a:prstGeom>
          <a:noFill/>
          <a:ln>
            <a:noFill/>
          </a:ln>
        </p:spPr>
      </p:pic>
      <p:sp>
        <p:nvSpPr>
          <p:cNvPr id="771" name="Google Shape;771;p71"/>
          <p:cNvSpPr/>
          <p:nvPr/>
        </p:nvSpPr>
        <p:spPr>
          <a:xfrm>
            <a:off x="4139050" y="1273950"/>
            <a:ext cx="4426200" cy="276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Turn 1</a:t>
            </a:r>
            <a:endParaRPr>
              <a:latin typeface="Calibri"/>
              <a:ea typeface="Calibri"/>
              <a:cs typeface="Calibri"/>
              <a:sym typeface="Calibri"/>
            </a:endParaRPr>
          </a:p>
        </p:txBody>
      </p:sp>
      <p:sp>
        <p:nvSpPr>
          <p:cNvPr id="772" name="Google Shape;772;p71"/>
          <p:cNvSpPr/>
          <p:nvPr/>
        </p:nvSpPr>
        <p:spPr>
          <a:xfrm rot="2113274">
            <a:off x="6676794" y="1752163"/>
            <a:ext cx="227314" cy="346515"/>
          </a:xfrm>
          <a:prstGeom prst="down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73" name="Google Shape;773;p71"/>
          <p:cNvSpPr txBox="1"/>
          <p:nvPr/>
        </p:nvSpPr>
        <p:spPr>
          <a:xfrm>
            <a:off x="6914675" y="1550250"/>
            <a:ext cx="192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Wrong hint</a:t>
            </a:r>
            <a:endParaRPr sz="1300">
              <a:solidFill>
                <a:srgbClr val="FF0000"/>
              </a:solidFill>
              <a:latin typeface="Calibri"/>
              <a:ea typeface="Calibri"/>
              <a:cs typeface="Calibri"/>
              <a:sym typeface="Calibri"/>
            </a:endParaRPr>
          </a:p>
        </p:txBody>
      </p:sp>
      <p:pic>
        <p:nvPicPr>
          <p:cNvPr id="774" name="Google Shape;774;p71"/>
          <p:cNvPicPr preferRelativeResize="0"/>
          <p:nvPr/>
        </p:nvPicPr>
        <p:blipFill>
          <a:blip r:embed="rId6">
            <a:alphaModFix/>
          </a:blip>
          <a:stretch>
            <a:fillRect/>
          </a:stretch>
        </p:blipFill>
        <p:spPr>
          <a:xfrm>
            <a:off x="6111949" y="2909019"/>
            <a:ext cx="385800" cy="385800"/>
          </a:xfrm>
          <a:prstGeom prst="rect">
            <a:avLst/>
          </a:prstGeom>
          <a:noFill/>
          <a:ln>
            <a:noFill/>
          </a:ln>
        </p:spPr>
      </p:pic>
      <p:sp>
        <p:nvSpPr>
          <p:cNvPr id="775" name="Google Shape;775;p71"/>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 </a:t>
            </a:r>
            <a:endParaRPr sz="1100">
              <a:solidFill>
                <a:schemeClr val="dk2"/>
              </a:solidFill>
              <a:latin typeface="Calibri"/>
              <a:ea typeface="Calibri"/>
              <a:cs typeface="Calibri"/>
              <a:sym typeface="Calibri"/>
            </a:endParaRPr>
          </a:p>
        </p:txBody>
      </p:sp>
      <p:sp>
        <p:nvSpPr>
          <p:cNvPr id="776" name="Google Shape;776;p71"/>
          <p:cNvSpPr txBox="1"/>
          <p:nvPr/>
        </p:nvSpPr>
        <p:spPr>
          <a:xfrm>
            <a:off x="7188525" y="3553000"/>
            <a:ext cx="1610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0000"/>
                </a:solidFill>
                <a:latin typeface="Calibri"/>
                <a:ea typeface="Calibri"/>
                <a:cs typeface="Calibri"/>
                <a:sym typeface="Calibri"/>
              </a:rPr>
              <a:t>Enhancement for more predictable classifier in future work</a:t>
            </a:r>
            <a:endParaRPr b="1" sz="1300">
              <a:solidFill>
                <a:srgbClr val="FF0000"/>
              </a:solidFill>
              <a:latin typeface="Calibri"/>
              <a:ea typeface="Calibri"/>
              <a:cs typeface="Calibri"/>
              <a:sym typeface="Calibri"/>
            </a:endParaRPr>
          </a:p>
        </p:txBody>
      </p:sp>
      <p:pic>
        <p:nvPicPr>
          <p:cNvPr id="777" name="Google Shape;777;p71"/>
          <p:cNvPicPr preferRelativeResize="0"/>
          <p:nvPr/>
        </p:nvPicPr>
        <p:blipFill>
          <a:blip r:embed="rId7">
            <a:alphaModFix/>
          </a:blip>
          <a:stretch>
            <a:fillRect/>
          </a:stretch>
        </p:blipFill>
        <p:spPr>
          <a:xfrm>
            <a:off x="7622613" y="3152375"/>
            <a:ext cx="504724" cy="504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&amp; </a:t>
            </a:r>
            <a:r>
              <a:rPr lang="en"/>
              <a:t>Model - Overview</a:t>
            </a:r>
            <a:endParaRPr/>
          </a:p>
        </p:txBody>
      </p:sp>
      <p:sp>
        <p:nvSpPr>
          <p:cNvPr id="172" name="Google Shape;172;p18"/>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the paper, </a:t>
            </a:r>
            <a:r>
              <a:rPr lang="en"/>
              <a:t>authors</a:t>
            </a:r>
            <a:r>
              <a:rPr lang="en"/>
              <a:t> used </a:t>
            </a:r>
            <a:r>
              <a:rPr lang="en"/>
              <a:t>TriviaQA dataset, T-Rex dataset</a:t>
            </a:r>
            <a:endParaRPr/>
          </a:p>
          <a:p>
            <a:pPr indent="0" lvl="0" marL="0" rtl="0" algn="l">
              <a:spcBef>
                <a:spcPts val="1200"/>
              </a:spcBef>
              <a:spcAft>
                <a:spcPts val="0"/>
              </a:spcAft>
              <a:buNone/>
            </a:pPr>
            <a:r>
              <a:rPr lang="en"/>
              <a:t>We selected </a:t>
            </a:r>
            <a:r>
              <a:rPr b="1" lang="en"/>
              <a:t>TriviaQA </a:t>
            </a:r>
            <a:r>
              <a:rPr lang="en"/>
              <a:t>for this project.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Authors used multiple LLM model of different size-based in the paper, like OpenLLaMA (LAM) - 7B, LAM-13B, Falcon (FAL) - 7B, etc.</a:t>
            </a:r>
            <a:endParaRPr/>
          </a:p>
          <a:p>
            <a:pPr indent="0" lvl="0" marL="0" rtl="0" algn="l">
              <a:spcBef>
                <a:spcPts val="1200"/>
              </a:spcBef>
              <a:spcAft>
                <a:spcPts val="0"/>
              </a:spcAft>
              <a:buNone/>
            </a:pPr>
            <a:r>
              <a:rPr lang="en"/>
              <a:t>We picked </a:t>
            </a:r>
            <a:r>
              <a:rPr b="1" lang="en"/>
              <a:t>OpenLLaMA-7B</a:t>
            </a:r>
            <a:r>
              <a:rPr lang="en"/>
              <a:t> due to the resource limitation</a:t>
            </a:r>
            <a:endParaRPr/>
          </a:p>
          <a:p>
            <a:pPr indent="0" lvl="0" marL="0" rtl="0" algn="l">
              <a:spcBef>
                <a:spcPts val="1200"/>
              </a:spcBef>
              <a:spcAft>
                <a:spcPts val="1200"/>
              </a:spcAft>
              <a:buNone/>
            </a:pPr>
            <a:r>
              <a:t/>
            </a:r>
            <a:endParaRPr>
              <a:highlight>
                <a:srgbClr val="FFFF00"/>
              </a:highlight>
            </a:endParaRPr>
          </a:p>
        </p:txBody>
      </p:sp>
      <p:sp>
        <p:nvSpPr>
          <p:cNvPr id="173" name="Google Shape;173;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18"/>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Future Direction</a:t>
            </a:r>
            <a:endParaRPr/>
          </a:p>
        </p:txBody>
      </p:sp>
      <p:sp>
        <p:nvSpPr>
          <p:cNvPr id="783" name="Google Shape;783;p72"/>
          <p:cNvSpPr txBox="1"/>
          <p:nvPr>
            <p:ph idx="1" type="body"/>
          </p:nvPr>
        </p:nvSpPr>
        <p:spPr>
          <a:xfrm>
            <a:off x="819150" y="1550700"/>
            <a:ext cx="7505700" cy="29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Challenges:</a:t>
            </a:r>
            <a:endParaRPr/>
          </a:p>
          <a:p>
            <a:pPr indent="-311150" lvl="0" marL="457200" rtl="0" algn="l">
              <a:spcBef>
                <a:spcPts val="1200"/>
              </a:spcBef>
              <a:spcAft>
                <a:spcPts val="0"/>
              </a:spcAft>
              <a:buSzPts val="1300"/>
              <a:buChar char="-"/>
            </a:pPr>
            <a:r>
              <a:rPr lang="en"/>
              <a:t>Existing implemented model is only trained on Q&amp;A tasks, very limited generative </a:t>
            </a:r>
            <a:r>
              <a:rPr lang="en"/>
              <a:t>capabilities</a:t>
            </a:r>
            <a:r>
              <a:rPr lang="en"/>
              <a:t> for instruction prompt. </a:t>
            </a:r>
            <a:endParaRPr/>
          </a:p>
          <a:p>
            <a:pPr indent="-311150" lvl="0" marL="457200" rtl="0" algn="l">
              <a:spcBef>
                <a:spcPts val="0"/>
              </a:spcBef>
              <a:spcAft>
                <a:spcPts val="0"/>
              </a:spcAft>
              <a:buSzPts val="1300"/>
              <a:buChar char="-"/>
            </a:pPr>
            <a:r>
              <a:rPr lang="en"/>
              <a:t>Only used one single classifier</a:t>
            </a:r>
            <a:endParaRPr/>
          </a:p>
          <a:p>
            <a:pPr indent="-311150" lvl="0" marL="457200" rtl="0" algn="l">
              <a:spcBef>
                <a:spcPts val="0"/>
              </a:spcBef>
              <a:spcAft>
                <a:spcPts val="0"/>
              </a:spcAft>
              <a:buSzPts val="1300"/>
              <a:buChar char="-"/>
            </a:pPr>
            <a:r>
              <a:rPr lang="en"/>
              <a:t>Classifier</a:t>
            </a:r>
            <a:r>
              <a:rPr lang="en"/>
              <a:t> trained is not generalizable to other models, i.e. classifiers were unable to switch to instruct-llama model</a:t>
            </a:r>
            <a:endParaRPr/>
          </a:p>
          <a:p>
            <a:pPr indent="0" lvl="0" marL="0" rtl="0" algn="l">
              <a:spcBef>
                <a:spcPts val="1200"/>
              </a:spcBef>
              <a:spcAft>
                <a:spcPts val="0"/>
              </a:spcAft>
              <a:buNone/>
            </a:pPr>
            <a:r>
              <a:rPr b="1" lang="en"/>
              <a:t>Future Direction:</a:t>
            </a:r>
            <a:endParaRPr b="1"/>
          </a:p>
          <a:p>
            <a:pPr indent="-311150" lvl="0" marL="457200" rtl="0" algn="l">
              <a:spcBef>
                <a:spcPts val="1200"/>
              </a:spcBef>
              <a:spcAft>
                <a:spcPts val="0"/>
              </a:spcAft>
              <a:buSzPts val="1300"/>
              <a:buChar char="-"/>
            </a:pPr>
            <a:r>
              <a:rPr lang="en"/>
              <a:t>Implement pipeline using an instruct-trained model</a:t>
            </a:r>
            <a:endParaRPr/>
          </a:p>
          <a:p>
            <a:pPr indent="-311150" lvl="0" marL="457200" rtl="0" algn="l">
              <a:spcBef>
                <a:spcPts val="0"/>
              </a:spcBef>
              <a:spcAft>
                <a:spcPts val="0"/>
              </a:spcAft>
              <a:buSzPts val="1300"/>
              <a:buChar char="-"/>
            </a:pPr>
            <a:r>
              <a:rPr lang="en"/>
              <a:t>Implement ensemble based </a:t>
            </a:r>
            <a:r>
              <a:rPr lang="en"/>
              <a:t>classifier</a:t>
            </a:r>
            <a:r>
              <a:rPr lang="en"/>
              <a:t> to improve accuracy of classifier</a:t>
            </a:r>
            <a:endParaRPr/>
          </a:p>
          <a:p>
            <a:pPr indent="-311150" lvl="0" marL="457200" rtl="0" algn="l">
              <a:spcBef>
                <a:spcPts val="0"/>
              </a:spcBef>
              <a:spcAft>
                <a:spcPts val="0"/>
              </a:spcAft>
              <a:buSzPts val="1300"/>
              <a:buChar char="-"/>
            </a:pPr>
            <a:r>
              <a:rPr lang="en"/>
              <a:t>Explore more variations of prompts</a:t>
            </a:r>
            <a:endParaRPr/>
          </a:p>
        </p:txBody>
      </p:sp>
      <p:sp>
        <p:nvSpPr>
          <p:cNvPr id="784" name="Google Shape;784;p7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5" name="Google Shape;785;p72"/>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Cheuk Sau Au</a:t>
            </a:r>
            <a:endParaRPr sz="1100">
              <a:solidFill>
                <a:schemeClr val="dk2"/>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3"/>
          <p:cNvSpPr txBox="1"/>
          <p:nvPr>
            <p:ph type="title"/>
          </p:nvPr>
        </p:nvSpPr>
        <p:spPr>
          <a:xfrm>
            <a:off x="1812484" y="16699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Reducing Hallucinations in LLMs via Prompting Strategies (Research II)</a:t>
            </a:r>
            <a:endParaRPr/>
          </a:p>
        </p:txBody>
      </p:sp>
      <p:sp>
        <p:nvSpPr>
          <p:cNvPr id="791" name="Google Shape;791;p7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92" name="Google Shape;792;p73"/>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Tong Wai Lam</a:t>
            </a:r>
            <a:endParaRPr sz="1100">
              <a:solidFill>
                <a:schemeClr val="dk2"/>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1: Simple base prompt</a:t>
            </a:r>
            <a:endParaRPr/>
          </a:p>
        </p:txBody>
      </p:sp>
      <p:sp>
        <p:nvSpPr>
          <p:cNvPr id="798" name="Google Shape;798;p7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99" name="Google Shape;799;p74"/>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Tong Wai Lam</a:t>
            </a:r>
            <a:endParaRPr sz="1100">
              <a:solidFill>
                <a:schemeClr val="dk2"/>
              </a:solidFill>
              <a:latin typeface="Calibri"/>
              <a:ea typeface="Calibri"/>
              <a:cs typeface="Calibri"/>
              <a:sym typeface="Calibri"/>
            </a:endParaRPr>
          </a:p>
        </p:txBody>
      </p:sp>
      <p:sp>
        <p:nvSpPr>
          <p:cNvPr id="800" name="Google Shape;800;p74"/>
          <p:cNvSpPr txBox="1"/>
          <p:nvPr>
            <p:ph idx="1" type="body"/>
          </p:nvPr>
        </p:nvSpPr>
        <p:spPr>
          <a:xfrm>
            <a:off x="729525" y="1662400"/>
            <a:ext cx="7505700" cy="954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minimal system prompt designed to elicit concise, factual answers from LLMs</a:t>
            </a:r>
            <a:endParaRPr/>
          </a:p>
          <a:p>
            <a:pPr indent="-311150" lvl="0" marL="457200" rtl="0" algn="l">
              <a:spcBef>
                <a:spcPts val="0"/>
              </a:spcBef>
              <a:spcAft>
                <a:spcPts val="0"/>
              </a:spcAft>
              <a:buSzPts val="1300"/>
              <a:buChar char="-"/>
            </a:pPr>
            <a:r>
              <a:rPr lang="en"/>
              <a:t>Encourages straightforward, accurate responses while minimizing computational overhead.</a:t>
            </a:r>
            <a:endParaRPr/>
          </a:p>
        </p:txBody>
      </p:sp>
      <p:pic>
        <p:nvPicPr>
          <p:cNvPr id="801" name="Google Shape;801;p74"/>
          <p:cNvPicPr preferRelativeResize="0"/>
          <p:nvPr/>
        </p:nvPicPr>
        <p:blipFill>
          <a:blip r:embed="rId3">
            <a:alphaModFix/>
          </a:blip>
          <a:stretch>
            <a:fillRect/>
          </a:stretch>
        </p:blipFill>
        <p:spPr>
          <a:xfrm>
            <a:off x="1357100" y="2471775"/>
            <a:ext cx="5791200" cy="1514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5"/>
          <p:cNvSpPr txBox="1"/>
          <p:nvPr>
            <p:ph type="title"/>
          </p:nvPr>
        </p:nvSpPr>
        <p:spPr>
          <a:xfrm>
            <a:off x="8191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2: </a:t>
            </a:r>
            <a:r>
              <a:rPr lang="en"/>
              <a:t>Few-Shot Prompting</a:t>
            </a:r>
            <a:endParaRPr/>
          </a:p>
        </p:txBody>
      </p:sp>
      <p:sp>
        <p:nvSpPr>
          <p:cNvPr id="807" name="Google Shape;807;p7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08" name="Google Shape;808;p75"/>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William</a:t>
            </a:r>
            <a:endParaRPr sz="1100">
              <a:solidFill>
                <a:schemeClr val="dk2"/>
              </a:solidFill>
              <a:latin typeface="Calibri"/>
              <a:ea typeface="Calibri"/>
              <a:cs typeface="Calibri"/>
              <a:sym typeface="Calibri"/>
            </a:endParaRPr>
          </a:p>
        </p:txBody>
      </p:sp>
      <p:sp>
        <p:nvSpPr>
          <p:cNvPr id="809" name="Google Shape;809;p75"/>
          <p:cNvSpPr txBox="1"/>
          <p:nvPr>
            <p:ph idx="1" type="body"/>
          </p:nvPr>
        </p:nvSpPr>
        <p:spPr>
          <a:xfrm>
            <a:off x="416850" y="1139225"/>
            <a:ext cx="7505700" cy="954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a:t>
            </a:r>
            <a:r>
              <a:rPr lang="en"/>
              <a:t>ncludes a few example question-answer pairs before the target question to guide the LLM’s response.</a:t>
            </a:r>
            <a:endParaRPr/>
          </a:p>
          <a:p>
            <a:pPr indent="-311150" lvl="0" marL="457200" rtl="0" algn="l">
              <a:spcBef>
                <a:spcPts val="0"/>
              </a:spcBef>
              <a:spcAft>
                <a:spcPts val="0"/>
              </a:spcAft>
              <a:buSzPts val="1300"/>
              <a:buChar char="-"/>
            </a:pPr>
            <a:r>
              <a:rPr lang="en"/>
              <a:t>Helps the model learn the desired response pattern in-context, improving factual accuracy by anchoring outputs to demonstrated correct answers</a:t>
            </a:r>
            <a:r>
              <a:rPr lang="en"/>
              <a:t>.</a:t>
            </a:r>
            <a:endParaRPr/>
          </a:p>
        </p:txBody>
      </p:sp>
      <p:pic>
        <p:nvPicPr>
          <p:cNvPr id="810" name="Google Shape;810;p75"/>
          <p:cNvPicPr preferRelativeResize="0"/>
          <p:nvPr/>
        </p:nvPicPr>
        <p:blipFill>
          <a:blip r:embed="rId3">
            <a:alphaModFix/>
          </a:blip>
          <a:stretch>
            <a:fillRect/>
          </a:stretch>
        </p:blipFill>
        <p:spPr>
          <a:xfrm>
            <a:off x="200025" y="1997250"/>
            <a:ext cx="7481776" cy="2936875"/>
          </a:xfrm>
          <a:prstGeom prst="rect">
            <a:avLst/>
          </a:prstGeom>
          <a:noFill/>
          <a:ln>
            <a:noFill/>
          </a:ln>
        </p:spPr>
      </p:pic>
      <p:pic>
        <p:nvPicPr>
          <p:cNvPr id="811" name="Google Shape;811;p75"/>
          <p:cNvPicPr preferRelativeResize="0"/>
          <p:nvPr/>
        </p:nvPicPr>
        <p:blipFill rotWithShape="1">
          <a:blip r:embed="rId4">
            <a:alphaModFix/>
          </a:blip>
          <a:srcRect b="2426" l="1063" r="66406" t="2426"/>
          <a:stretch/>
        </p:blipFill>
        <p:spPr>
          <a:xfrm>
            <a:off x="7044500" y="2066450"/>
            <a:ext cx="1600374" cy="2831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6"/>
          <p:cNvSpPr txBox="1"/>
          <p:nvPr>
            <p:ph type="title"/>
          </p:nvPr>
        </p:nvSpPr>
        <p:spPr>
          <a:xfrm>
            <a:off x="819150" y="6170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3: </a:t>
            </a:r>
            <a:r>
              <a:rPr lang="en"/>
              <a:t>Generated Knowledge Prompting</a:t>
            </a:r>
            <a:endParaRPr/>
          </a:p>
        </p:txBody>
      </p:sp>
      <p:sp>
        <p:nvSpPr>
          <p:cNvPr id="817" name="Google Shape;817;p7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18" name="Google Shape;818;p76"/>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Tong Wai Lam</a:t>
            </a:r>
            <a:endParaRPr sz="1100">
              <a:solidFill>
                <a:schemeClr val="dk2"/>
              </a:solidFill>
              <a:latin typeface="Calibri"/>
              <a:ea typeface="Calibri"/>
              <a:cs typeface="Calibri"/>
              <a:sym typeface="Calibri"/>
            </a:endParaRPr>
          </a:p>
        </p:txBody>
      </p:sp>
      <p:sp>
        <p:nvSpPr>
          <p:cNvPr id="819" name="Google Shape;819;p76"/>
          <p:cNvSpPr txBox="1"/>
          <p:nvPr>
            <p:ph idx="1" type="body"/>
          </p:nvPr>
        </p:nvSpPr>
        <p:spPr>
          <a:xfrm>
            <a:off x="416850" y="1139225"/>
            <a:ext cx="5288100" cy="702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two-stage prompting method where the LLM first generates relevant factual statements, then uses them to answer the question</a:t>
            </a:r>
            <a:endParaRPr/>
          </a:p>
        </p:txBody>
      </p:sp>
      <p:pic>
        <p:nvPicPr>
          <p:cNvPr id="820" name="Google Shape;820;p76"/>
          <p:cNvPicPr preferRelativeResize="0"/>
          <p:nvPr/>
        </p:nvPicPr>
        <p:blipFill>
          <a:blip r:embed="rId3">
            <a:alphaModFix/>
          </a:blip>
          <a:stretch>
            <a:fillRect/>
          </a:stretch>
        </p:blipFill>
        <p:spPr>
          <a:xfrm>
            <a:off x="5940482" y="1196475"/>
            <a:ext cx="2450243" cy="3740801"/>
          </a:xfrm>
          <a:prstGeom prst="rect">
            <a:avLst/>
          </a:prstGeom>
          <a:noFill/>
          <a:ln>
            <a:noFill/>
          </a:ln>
        </p:spPr>
      </p:pic>
      <p:sp>
        <p:nvSpPr>
          <p:cNvPr id="821" name="Google Shape;821;p76"/>
          <p:cNvSpPr txBox="1"/>
          <p:nvPr>
            <p:ph idx="1" type="body"/>
          </p:nvPr>
        </p:nvSpPr>
        <p:spPr>
          <a:xfrm>
            <a:off x="1532450" y="1625550"/>
            <a:ext cx="31536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62626"/>
                </a:solidFill>
                <a:latin typeface="Courier New"/>
                <a:ea typeface="Courier New"/>
                <a:cs typeface="Courier New"/>
                <a:sym typeface="Courier New"/>
              </a:rPr>
              <a:t>Question: </a:t>
            </a:r>
            <a:endParaRPr b="1" sz="1000">
              <a:solidFill>
                <a:srgbClr val="262626"/>
              </a:solidFill>
              <a:latin typeface="Courier New"/>
              <a:ea typeface="Courier New"/>
              <a:cs typeface="Courier New"/>
              <a:sym typeface="Courier New"/>
            </a:endParaRPr>
          </a:p>
          <a:p>
            <a:pPr indent="0" lvl="0" marL="0" rtl="0" algn="l">
              <a:spcBef>
                <a:spcPts val="1200"/>
              </a:spcBef>
              <a:spcAft>
                <a:spcPts val="1200"/>
              </a:spcAft>
              <a:buNone/>
            </a:pPr>
            <a:r>
              <a:rPr lang="en" sz="1000">
                <a:solidFill>
                  <a:srgbClr val="262626"/>
                </a:solidFill>
                <a:latin typeface="Courier New"/>
                <a:ea typeface="Courier New"/>
                <a:cs typeface="Courier New"/>
                <a:sym typeface="Courier New"/>
              </a:rPr>
              <a:t>'</a:t>
            </a:r>
            <a:r>
              <a:rPr lang="en" sz="1000">
                <a:solidFill>
                  <a:srgbClr val="262626"/>
                </a:solidFill>
                <a:latin typeface="Courier New"/>
                <a:ea typeface="Courier New"/>
                <a:cs typeface="Courier New"/>
                <a:sym typeface="Courier New"/>
              </a:rPr>
              <a:t>Elliot Carver is the villain in which James Bond film?</a:t>
            </a:r>
            <a:r>
              <a:rPr lang="en" sz="1000">
                <a:solidFill>
                  <a:srgbClr val="262626"/>
                </a:solidFill>
                <a:latin typeface="Courier New"/>
                <a:ea typeface="Courier New"/>
                <a:cs typeface="Courier New"/>
                <a:sym typeface="Courier New"/>
              </a:rPr>
              <a:t>'</a:t>
            </a:r>
            <a:endParaRPr sz="1000">
              <a:solidFill>
                <a:srgbClr val="262626"/>
              </a:solidFill>
              <a:latin typeface="Courier New"/>
              <a:ea typeface="Courier New"/>
              <a:cs typeface="Courier New"/>
              <a:sym typeface="Courier New"/>
            </a:endParaRPr>
          </a:p>
        </p:txBody>
      </p:sp>
      <p:pic>
        <p:nvPicPr>
          <p:cNvPr id="822" name="Google Shape;822;p76"/>
          <p:cNvPicPr preferRelativeResize="0"/>
          <p:nvPr/>
        </p:nvPicPr>
        <p:blipFill>
          <a:blip r:embed="rId4">
            <a:alphaModFix/>
          </a:blip>
          <a:stretch>
            <a:fillRect/>
          </a:stretch>
        </p:blipFill>
        <p:spPr>
          <a:xfrm>
            <a:off x="820150" y="1746850"/>
            <a:ext cx="606475" cy="606475"/>
          </a:xfrm>
          <a:prstGeom prst="rect">
            <a:avLst/>
          </a:prstGeom>
          <a:noFill/>
          <a:ln>
            <a:noFill/>
          </a:ln>
        </p:spPr>
      </p:pic>
      <p:sp>
        <p:nvSpPr>
          <p:cNvPr id="823" name="Google Shape;823;p76"/>
          <p:cNvSpPr txBox="1"/>
          <p:nvPr/>
        </p:nvSpPr>
        <p:spPr>
          <a:xfrm>
            <a:off x="1480375" y="2381875"/>
            <a:ext cx="41685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K</a:t>
            </a:r>
            <a:r>
              <a:rPr b="1" lang="en" sz="1000">
                <a:solidFill>
                  <a:srgbClr val="262626"/>
                </a:solidFill>
                <a:latin typeface="Courier New"/>
                <a:ea typeface="Courier New"/>
                <a:cs typeface="Courier New"/>
                <a:sym typeface="Courier New"/>
              </a:rPr>
              <a:t>nowledge generated: </a:t>
            </a:r>
            <a:endParaRPr b="1"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 sz="1000">
                <a:solidFill>
                  <a:srgbClr val="262626"/>
                </a:solidFill>
                <a:latin typeface="Courier New"/>
                <a:ea typeface="Courier New"/>
                <a:cs typeface="Courier New"/>
                <a:sym typeface="Courier New"/>
              </a:rPr>
              <a:t>'</a:t>
            </a:r>
            <a:r>
              <a:rPr lang="en" sz="1000">
                <a:solidFill>
                  <a:srgbClr val="262626"/>
                </a:solidFill>
                <a:latin typeface="Courier New"/>
                <a:ea typeface="Courier New"/>
                <a:cs typeface="Courier New"/>
                <a:sym typeface="Courier New"/>
              </a:rPr>
              <a:t>Elliot Carver is the main antagonist in the 1997 James Bond film 'Tomorrow Never Dies'. \n\nHere are two more relevant facts:\n\n1. The film was directed by Roger Spottiswoode and starred Pierce Brosnan as James Bond.\n2. Elliot Carver, played by Jonathan Pryce, is a media mogul who manipulates global events for his own gain in the film.</a:t>
            </a:r>
            <a:r>
              <a:rPr lang="en" sz="1000">
                <a:solidFill>
                  <a:srgbClr val="262626"/>
                </a:solidFill>
                <a:latin typeface="Courier New"/>
                <a:ea typeface="Courier New"/>
                <a:cs typeface="Courier New"/>
                <a:sym typeface="Courier New"/>
              </a:rPr>
              <a:t>'</a:t>
            </a:r>
            <a:endParaRPr sz="1000">
              <a:solidFill>
                <a:srgbClr val="262626"/>
              </a:solidFill>
              <a:latin typeface="Courier New"/>
              <a:ea typeface="Courier New"/>
              <a:cs typeface="Courier New"/>
              <a:sym typeface="Courier New"/>
            </a:endParaRPr>
          </a:p>
          <a:p>
            <a:pPr indent="0" lvl="0" marL="0" rtl="0" algn="l">
              <a:lnSpc>
                <a:spcPct val="115000"/>
              </a:lnSpc>
              <a:spcBef>
                <a:spcPts val="0"/>
              </a:spcBef>
              <a:spcAft>
                <a:spcPts val="1200"/>
              </a:spcAft>
              <a:buNone/>
            </a:pPr>
            <a:r>
              <a:t/>
            </a:r>
            <a:endParaRPr sz="1000">
              <a:solidFill>
                <a:srgbClr val="262626"/>
              </a:solidFill>
              <a:latin typeface="Courier New"/>
              <a:ea typeface="Courier New"/>
              <a:cs typeface="Courier New"/>
              <a:sym typeface="Courier New"/>
            </a:endParaRPr>
          </a:p>
        </p:txBody>
      </p:sp>
      <p:pic>
        <p:nvPicPr>
          <p:cNvPr id="824" name="Google Shape;824;p76"/>
          <p:cNvPicPr preferRelativeResize="0"/>
          <p:nvPr/>
        </p:nvPicPr>
        <p:blipFill>
          <a:blip r:embed="rId5">
            <a:alphaModFix/>
          </a:blip>
          <a:stretch>
            <a:fillRect/>
          </a:stretch>
        </p:blipFill>
        <p:spPr>
          <a:xfrm>
            <a:off x="797025" y="2627281"/>
            <a:ext cx="606476" cy="606476"/>
          </a:xfrm>
          <a:prstGeom prst="rect">
            <a:avLst/>
          </a:prstGeom>
          <a:noFill/>
          <a:ln>
            <a:noFill/>
          </a:ln>
        </p:spPr>
      </p:pic>
      <p:sp>
        <p:nvSpPr>
          <p:cNvPr id="825" name="Google Shape;825;p76"/>
          <p:cNvSpPr txBox="1"/>
          <p:nvPr/>
        </p:nvSpPr>
        <p:spPr>
          <a:xfrm>
            <a:off x="1587738" y="4110150"/>
            <a:ext cx="4168500" cy="846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262626"/>
                </a:solidFill>
                <a:latin typeface="Courier New"/>
                <a:ea typeface="Courier New"/>
                <a:cs typeface="Courier New"/>
                <a:sym typeface="Courier New"/>
              </a:rPr>
              <a:t>LLM final answer</a:t>
            </a:r>
            <a:r>
              <a:rPr b="1" lang="en" sz="1000">
                <a:solidFill>
                  <a:srgbClr val="262626"/>
                </a:solidFill>
                <a:latin typeface="Courier New"/>
                <a:ea typeface="Courier New"/>
                <a:cs typeface="Courier New"/>
                <a:sym typeface="Courier New"/>
              </a:rPr>
              <a:t>: </a:t>
            </a:r>
            <a:endParaRPr b="1" sz="10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1200"/>
              </a:spcAft>
              <a:buNone/>
            </a:pPr>
            <a:r>
              <a:rPr lang="en" sz="1000">
                <a:solidFill>
                  <a:srgbClr val="262626"/>
                </a:solidFill>
                <a:latin typeface="Courier New"/>
                <a:ea typeface="Courier New"/>
                <a:cs typeface="Courier New"/>
                <a:sym typeface="Courier New"/>
              </a:rPr>
              <a:t>Elliot Carver is the villain in the 1997 James Bond film 'Tomorrow Never Dies'.</a:t>
            </a:r>
            <a:endParaRPr/>
          </a:p>
        </p:txBody>
      </p:sp>
      <p:pic>
        <p:nvPicPr>
          <p:cNvPr id="826" name="Google Shape;826;p76"/>
          <p:cNvPicPr preferRelativeResize="0"/>
          <p:nvPr/>
        </p:nvPicPr>
        <p:blipFill>
          <a:blip r:embed="rId5">
            <a:alphaModFix/>
          </a:blip>
          <a:stretch>
            <a:fillRect/>
          </a:stretch>
        </p:blipFill>
        <p:spPr>
          <a:xfrm>
            <a:off x="797025" y="4110156"/>
            <a:ext cx="606476" cy="6064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7"/>
          <p:cNvSpPr txBox="1"/>
          <p:nvPr>
            <p:ph type="title"/>
          </p:nvPr>
        </p:nvSpPr>
        <p:spPr>
          <a:xfrm>
            <a:off x="8191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4: </a:t>
            </a:r>
            <a:r>
              <a:rPr lang="en"/>
              <a:t>Chain-of-Knowledge Prompting</a:t>
            </a:r>
            <a:endParaRPr/>
          </a:p>
        </p:txBody>
      </p:sp>
      <p:sp>
        <p:nvSpPr>
          <p:cNvPr id="832" name="Google Shape;832;p7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33" name="Google Shape;833;p77"/>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Tong Wai Lam</a:t>
            </a:r>
            <a:endParaRPr sz="1100">
              <a:solidFill>
                <a:schemeClr val="dk2"/>
              </a:solidFill>
              <a:latin typeface="Calibri"/>
              <a:ea typeface="Calibri"/>
              <a:cs typeface="Calibri"/>
              <a:sym typeface="Calibri"/>
            </a:endParaRPr>
          </a:p>
        </p:txBody>
      </p:sp>
      <p:sp>
        <p:nvSpPr>
          <p:cNvPr id="834" name="Google Shape;834;p77"/>
          <p:cNvSpPr txBox="1"/>
          <p:nvPr>
            <p:ph idx="1" type="body"/>
          </p:nvPr>
        </p:nvSpPr>
        <p:spPr>
          <a:xfrm>
            <a:off x="416850" y="1139225"/>
            <a:ext cx="7505700" cy="745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multi-stage prompting strategy that simulates expert deliberation by synthesizing knowledge from relevant domains before answering</a:t>
            </a:r>
            <a:endParaRPr/>
          </a:p>
        </p:txBody>
      </p:sp>
      <p:sp>
        <p:nvSpPr>
          <p:cNvPr id="835" name="Google Shape;835;p77"/>
          <p:cNvSpPr txBox="1"/>
          <p:nvPr>
            <p:ph idx="1" type="body"/>
          </p:nvPr>
        </p:nvSpPr>
        <p:spPr>
          <a:xfrm>
            <a:off x="819150" y="1769725"/>
            <a:ext cx="7505700" cy="2888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Stage</a:t>
            </a:r>
            <a:r>
              <a:rPr b="1" lang="en"/>
              <a:t> 1: Create fields</a:t>
            </a:r>
            <a:endParaRPr b="1"/>
          </a:p>
          <a:p>
            <a:pPr indent="0" lvl="0" marL="0" rtl="0" algn="l">
              <a:spcBef>
                <a:spcPts val="1200"/>
              </a:spcBef>
              <a:spcAft>
                <a:spcPts val="0"/>
              </a:spcAft>
              <a:buNone/>
            </a:pPr>
            <a:r>
              <a:rPr lang="en"/>
              <a:t>-I</a:t>
            </a:r>
            <a:r>
              <a:rPr lang="en"/>
              <a:t>d</a:t>
            </a:r>
            <a:r>
              <a:rPr lang="en"/>
              <a:t>entifies 3–4 relevant fields from the </a:t>
            </a:r>
            <a:r>
              <a:rPr lang="en"/>
              <a:t>questions</a:t>
            </a:r>
            <a:r>
              <a:rPr lang="en"/>
              <a:t>(e.g., cli</a:t>
            </a:r>
            <a:r>
              <a:rPr lang="en"/>
              <a:t>m</a:t>
            </a:r>
            <a:r>
              <a:rPr lang="en"/>
              <a:t>ate science, energy policy). </a:t>
            </a:r>
            <a:endParaRPr/>
          </a:p>
          <a:p>
            <a:pPr indent="0" lvl="0" marL="0" rtl="0" algn="l">
              <a:spcBef>
                <a:spcPts val="1200"/>
              </a:spcBef>
              <a:spcAft>
                <a:spcPts val="0"/>
              </a:spcAft>
              <a:buNone/>
            </a:pPr>
            <a:r>
              <a:t/>
            </a:r>
            <a:endParaRPr b="1"/>
          </a:p>
          <a:p>
            <a:pPr indent="0" lvl="0" marL="0" rtl="0" algn="l">
              <a:spcBef>
                <a:spcPts val="1200"/>
              </a:spcBef>
              <a:spcAft>
                <a:spcPts val="0"/>
              </a:spcAft>
              <a:buNone/>
            </a:pPr>
            <a:r>
              <a:rPr b="1" lang="en"/>
              <a:t>Stage 2: Create knowledge</a:t>
            </a:r>
            <a:endParaRPr b="1"/>
          </a:p>
          <a:p>
            <a:pPr indent="0" lvl="0" marL="0" rtl="0" algn="l">
              <a:spcBef>
                <a:spcPts val="1200"/>
              </a:spcBef>
              <a:spcAft>
                <a:spcPts val="0"/>
              </a:spcAft>
              <a:buNone/>
            </a:pPr>
            <a:r>
              <a:rPr lang="en"/>
              <a:t>-Generate factual statements by considering perspectives from each expert fields generated in stage 1</a:t>
            </a:r>
            <a:endParaRPr/>
          </a:p>
          <a:p>
            <a:pPr indent="0" lvl="0" marL="0" rtl="0" algn="l">
              <a:spcBef>
                <a:spcPts val="1200"/>
              </a:spcBef>
              <a:spcAft>
                <a:spcPts val="0"/>
              </a:spcAft>
              <a:buNone/>
            </a:pPr>
            <a:r>
              <a:t/>
            </a:r>
            <a:endParaRPr b="1"/>
          </a:p>
          <a:p>
            <a:pPr indent="0" lvl="0" marL="0" rtl="0" algn="l">
              <a:spcBef>
                <a:spcPts val="1200"/>
              </a:spcBef>
              <a:spcAft>
                <a:spcPts val="0"/>
              </a:spcAft>
              <a:buNone/>
            </a:pPr>
            <a:r>
              <a:rPr b="1" lang="en"/>
              <a:t>Stage</a:t>
            </a:r>
            <a:r>
              <a:rPr b="1" lang="en"/>
              <a:t> 3: QA response</a:t>
            </a:r>
            <a:endParaRPr b="1"/>
          </a:p>
          <a:p>
            <a:pPr indent="0" lvl="0" marL="0" rtl="0" algn="l">
              <a:spcBef>
                <a:spcPts val="1200"/>
              </a:spcBef>
              <a:spcAft>
                <a:spcPts val="0"/>
              </a:spcAft>
              <a:buNone/>
            </a:pPr>
            <a:r>
              <a:rPr lang="en"/>
              <a:t>-Based on output from stage 1 and 2 answer the question </a:t>
            </a:r>
            <a:endParaRPr/>
          </a:p>
          <a:p>
            <a:pPr indent="0" lvl="0" marL="0" rtl="0" algn="l">
              <a:spcBef>
                <a:spcPts val="120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8"/>
          <p:cNvSpPr txBox="1"/>
          <p:nvPr>
            <p:ph type="title"/>
          </p:nvPr>
        </p:nvSpPr>
        <p:spPr>
          <a:xfrm>
            <a:off x="8191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4: Chain-of-Knowledge Prompting</a:t>
            </a:r>
            <a:endParaRPr/>
          </a:p>
        </p:txBody>
      </p:sp>
      <p:sp>
        <p:nvSpPr>
          <p:cNvPr id="841" name="Google Shape;841;p7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78"/>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Tong Wai Lam</a:t>
            </a:r>
            <a:endParaRPr sz="1100">
              <a:solidFill>
                <a:schemeClr val="dk2"/>
              </a:solidFill>
              <a:latin typeface="Calibri"/>
              <a:ea typeface="Calibri"/>
              <a:cs typeface="Calibri"/>
              <a:sym typeface="Calibri"/>
            </a:endParaRPr>
          </a:p>
        </p:txBody>
      </p:sp>
      <p:sp>
        <p:nvSpPr>
          <p:cNvPr id="843" name="Google Shape;843;p78"/>
          <p:cNvSpPr txBox="1"/>
          <p:nvPr>
            <p:ph idx="1" type="body"/>
          </p:nvPr>
        </p:nvSpPr>
        <p:spPr>
          <a:xfrm>
            <a:off x="416850" y="1139225"/>
            <a:ext cx="7505700" cy="547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E.g. q</a:t>
            </a:r>
            <a:r>
              <a:rPr lang="en"/>
              <a:t>uestion: "Kagoshima international airport is in which country?"</a:t>
            </a:r>
            <a:endParaRPr/>
          </a:p>
        </p:txBody>
      </p:sp>
      <p:sp>
        <p:nvSpPr>
          <p:cNvPr id="844" name="Google Shape;844;p78"/>
          <p:cNvSpPr txBox="1"/>
          <p:nvPr>
            <p:ph idx="1" type="body"/>
          </p:nvPr>
        </p:nvSpPr>
        <p:spPr>
          <a:xfrm>
            <a:off x="742950" y="1503025"/>
            <a:ext cx="7505700" cy="2888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 sz="914"/>
              <a:t>Stage 1: Create fields</a:t>
            </a:r>
            <a:endParaRPr b="1" sz="914"/>
          </a:p>
          <a:p>
            <a:pPr indent="0" lvl="0" marL="0" rtl="0" algn="l">
              <a:lnSpc>
                <a:spcPct val="95000"/>
              </a:lnSpc>
              <a:spcBef>
                <a:spcPts val="1200"/>
              </a:spcBef>
              <a:spcAft>
                <a:spcPts val="0"/>
              </a:spcAft>
              <a:buSzPts val="605"/>
              <a:buNone/>
            </a:pPr>
            <a:r>
              <a:rPr b="1" lang="en" sz="814"/>
              <a:t>"expert_fields": ["geography","Japan studies", "urban planning", "transportation engineering"]</a:t>
            </a:r>
            <a:endParaRPr b="1" sz="814"/>
          </a:p>
          <a:p>
            <a:pPr indent="0" lvl="0" marL="0" rtl="0" algn="l">
              <a:lnSpc>
                <a:spcPct val="95000"/>
              </a:lnSpc>
              <a:spcBef>
                <a:spcPts val="1200"/>
              </a:spcBef>
              <a:spcAft>
                <a:spcPts val="0"/>
              </a:spcAft>
              <a:buSzPts val="605"/>
              <a:buNone/>
            </a:pPr>
            <a:r>
              <a:rPr b="1" lang="en" sz="914"/>
              <a:t>Stage 2: Create knowledge</a:t>
            </a:r>
            <a:endParaRPr b="1" sz="914"/>
          </a:p>
          <a:p>
            <a:pPr indent="0" lvl="0" marL="0" rtl="0" algn="l">
              <a:lnSpc>
                <a:spcPct val="95000"/>
              </a:lnSpc>
              <a:spcBef>
                <a:spcPts val="1200"/>
              </a:spcBef>
              <a:spcAft>
                <a:spcPts val="0"/>
              </a:spcAft>
              <a:buSzPts val="605"/>
              <a:buNone/>
            </a:pPr>
            <a:r>
              <a:rPr lang="en" sz="814"/>
              <a:t>-</a:t>
            </a:r>
            <a:r>
              <a:rPr lang="en" sz="814"/>
              <a:t>"expert_knowledge": "**Expert Fields Consulted:**\n\n1. Geography\n2. Japan Studies\n3. Urban Planning and Transportation Engineering\n\n**Key Insights from Each Field:**\n\n1. **Geography**: Kagoshima International Airport is located in Kyushu, a southern island of Japan. According to the Japanese Ministry of Land, Infrastructure, Transport, and Tourism (2019), the airport's geographical coordinates are 31\u00b035\u2032N 130\u00b037\u2032E.\n2. **Japan Studies**: The airport serves as a major gateway to Kagoshima Prefecture, which is known for its natural beauty, including Sakurajima volcano. According to Japan National Tourism Organization (2020), Kagoshima International Airport is an important hub for tourism and trade in the region.\n3. **Urban Planning and Transportation Engineering**: The airport's design and infrastructure are aligned with Japan's urban planning principles, prioritizing efficiency, safety, and environmental sustainability. A study by the Japan Airports Corporation (2018) highlights the airport's capacity to handle increasing air traffic while minimizing its impact on the surrounding environment.\n\n**</a:t>
            </a:r>
            <a:r>
              <a:rPr lang="en" sz="814">
                <a:solidFill>
                  <a:srgbClr val="FF0000"/>
                </a:solidFill>
              </a:rPr>
              <a:t>Consensus and Disagreements:**\n\nThere is consensus among all three fields that Kagoshima International Airport is located in Japan.</a:t>
            </a:r>
            <a:r>
              <a:rPr lang="en" sz="814"/>
              <a:t> However, there might be some disagreement regarding the exact classification of the airport as \"international\" versus \"domestic.\" According to the Japanese Ministry of Land, Infrastructure, Transport, and Tourism (2019), Kagoshima International Airport serves both domestic and international flights.\n\n**Synthesized Summary:**\n\nKagoshima International Airport is located in Japan, specifically on the southern island of Kyushu. The airport plays a crucial role in tourism and trade, with its design prioritizing efficiency, safety, and environmental sustainability. While there might be some nuance regarding the classification of the airport's international status, all expert fields agree that it is an important hub for air travel in Japan.\n\nReferences:\n\n* Japanese Ministry of Land, Infrastructure, Transport, and Tourism (2019). Airport Statistics 2018.\n* Japan National Tourism Organization (2020). Kagoshima Prefecture Tourist Information.\n* Japan Airports Corporation (2018). Sustainability Report 2017."</a:t>
            </a:r>
            <a:endParaRPr b="1" sz="814"/>
          </a:p>
          <a:p>
            <a:pPr indent="0" lvl="0" marL="0" rtl="0" algn="l">
              <a:lnSpc>
                <a:spcPct val="95000"/>
              </a:lnSpc>
              <a:spcBef>
                <a:spcPts val="1200"/>
              </a:spcBef>
              <a:spcAft>
                <a:spcPts val="0"/>
              </a:spcAft>
              <a:buSzPts val="605"/>
              <a:buNone/>
            </a:pPr>
            <a:r>
              <a:rPr b="1" lang="en" sz="914"/>
              <a:t>Stage 3: QA response</a:t>
            </a:r>
            <a:endParaRPr b="1" sz="914"/>
          </a:p>
          <a:p>
            <a:pPr indent="0" lvl="0" marL="0" rtl="0" algn="l">
              <a:lnSpc>
                <a:spcPct val="95000"/>
              </a:lnSpc>
              <a:spcBef>
                <a:spcPts val="1200"/>
              </a:spcBef>
              <a:spcAft>
                <a:spcPts val="1200"/>
              </a:spcAft>
              <a:buSzPts val="605"/>
              <a:buNone/>
            </a:pPr>
            <a:r>
              <a:rPr lang="en" sz="814"/>
              <a:t>"According to experts in geography, Japan studies, and urban planning and transportation engineering, there is consensus that Kagoshima International Airport is located in </a:t>
            </a:r>
            <a:r>
              <a:rPr lang="en" sz="814">
                <a:solidFill>
                  <a:srgbClr val="FF0000"/>
                </a:solidFill>
              </a:rPr>
              <a:t>Japan</a:t>
            </a:r>
            <a:r>
              <a:rPr lang="en" sz="814"/>
              <a:t>. The available expert knowledge suggests that it is situated on the southern island of Kyushu."</a:t>
            </a:r>
            <a:endParaRPr sz="814"/>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LLMs and Temperature Settings</a:t>
            </a:r>
            <a:endParaRPr/>
          </a:p>
        </p:txBody>
      </p:sp>
      <p:sp>
        <p:nvSpPr>
          <p:cNvPr id="850" name="Google Shape;850;p7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51" name="Google Shape;851;p79"/>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Tong Wai Lam</a:t>
            </a:r>
            <a:endParaRPr sz="1100">
              <a:solidFill>
                <a:schemeClr val="dk2"/>
              </a:solidFill>
              <a:latin typeface="Calibri"/>
              <a:ea typeface="Calibri"/>
              <a:cs typeface="Calibri"/>
              <a:sym typeface="Calibri"/>
            </a:endParaRPr>
          </a:p>
        </p:txBody>
      </p:sp>
      <p:sp>
        <p:nvSpPr>
          <p:cNvPr id="852" name="Google Shape;852;p79"/>
          <p:cNvSpPr txBox="1"/>
          <p:nvPr>
            <p:ph idx="1" type="body"/>
          </p:nvPr>
        </p:nvSpPr>
        <p:spPr>
          <a:xfrm>
            <a:off x="729525" y="1510000"/>
            <a:ext cx="7505700" cy="3322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LLMs Used:</a:t>
            </a:r>
            <a:endParaRPr/>
          </a:p>
          <a:p>
            <a:pPr indent="-311150" lvl="0" marL="457200" rtl="0" algn="l">
              <a:spcBef>
                <a:spcPts val="1200"/>
              </a:spcBef>
              <a:spcAft>
                <a:spcPts val="0"/>
              </a:spcAft>
              <a:buSzPts val="1300"/>
              <a:buChar char="-"/>
            </a:pPr>
            <a:r>
              <a:rPr lang="en"/>
              <a:t>DeepSeek LLM 7B Base: Released December 2023, 7 billion parameters, designed for general-purpose language tasks</a:t>
            </a:r>
            <a:endParaRPr/>
          </a:p>
          <a:p>
            <a:pPr indent="-311150" lvl="0" marL="457200" rtl="0" algn="l">
              <a:spcBef>
                <a:spcPts val="0"/>
              </a:spcBef>
              <a:spcAft>
                <a:spcPts val="0"/>
              </a:spcAft>
              <a:buSzPts val="1300"/>
              <a:buChar char="-"/>
            </a:pPr>
            <a:r>
              <a:rPr lang="en"/>
              <a:t>DeepSeek R1 Distill LLaMA 8B: Released January 2025, 8 billion parameters, distilled LLaMA with 128k token context and Chain-of-Thought fine-tuning.</a:t>
            </a:r>
            <a:endParaRPr/>
          </a:p>
          <a:p>
            <a:pPr indent="-311150" lvl="0" marL="457200" rtl="0" algn="l">
              <a:spcBef>
                <a:spcPts val="0"/>
              </a:spcBef>
              <a:spcAft>
                <a:spcPts val="0"/>
              </a:spcAft>
              <a:buSzPts val="1300"/>
              <a:buChar char="-"/>
            </a:pPr>
            <a:r>
              <a:rPr lang="en"/>
              <a:t>LLaMA 3.2 3B Instruct: Released September 2024, 3 billion parameters, instruction-tuned for enhanced task-following</a:t>
            </a:r>
            <a:endParaRPr/>
          </a:p>
          <a:p>
            <a:pPr indent="-311150" lvl="0" marL="457200" rtl="0" algn="l">
              <a:spcBef>
                <a:spcPts val="0"/>
              </a:spcBef>
              <a:spcAft>
                <a:spcPts val="0"/>
              </a:spcAft>
              <a:buSzPts val="1300"/>
              <a:buChar char="-"/>
            </a:pPr>
            <a:r>
              <a:rPr lang="en"/>
              <a:t>LLaMA 3.1 8B Instruct: Released July 2024, 8 billion parameters, balances efficiency and performance.</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lang="en"/>
              <a:t>Temperature Settings: </a:t>
            </a:r>
            <a:endParaRPr/>
          </a:p>
          <a:p>
            <a:pPr indent="-311150" lvl="0" marL="457200" rtl="0" algn="l">
              <a:spcBef>
                <a:spcPts val="1200"/>
              </a:spcBef>
              <a:spcAft>
                <a:spcPts val="0"/>
              </a:spcAft>
              <a:buSzPts val="1300"/>
              <a:buChar char="-"/>
            </a:pPr>
            <a:r>
              <a:rPr lang="en"/>
              <a:t>Adjusted to 0.1, 0.2, and 0.6. Lower values (0.1) prioritize deterministic, factual outputs; higher values (0.6) increase randomness for diverse responses.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0"/>
          <p:cNvSpPr txBox="1"/>
          <p:nvPr>
            <p:ph type="title"/>
          </p:nvPr>
        </p:nvSpPr>
        <p:spPr>
          <a:xfrm>
            <a:off x="457025" y="314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Analysis</a:t>
            </a:r>
            <a:endParaRPr/>
          </a:p>
        </p:txBody>
      </p:sp>
      <p:sp>
        <p:nvSpPr>
          <p:cNvPr id="858" name="Google Shape;858;p8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59" name="Google Shape;859;p80"/>
          <p:cNvSpPr txBox="1"/>
          <p:nvPr/>
        </p:nvSpPr>
        <p:spPr>
          <a:xfrm>
            <a:off x="1238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Tong Wai Lam</a:t>
            </a:r>
            <a:endParaRPr sz="1100">
              <a:solidFill>
                <a:schemeClr val="dk2"/>
              </a:solidFill>
              <a:latin typeface="Calibri"/>
              <a:ea typeface="Calibri"/>
              <a:cs typeface="Calibri"/>
              <a:sym typeface="Calibri"/>
            </a:endParaRPr>
          </a:p>
        </p:txBody>
      </p:sp>
      <p:pic>
        <p:nvPicPr>
          <p:cNvPr id="860" name="Google Shape;860;p80"/>
          <p:cNvPicPr preferRelativeResize="0"/>
          <p:nvPr/>
        </p:nvPicPr>
        <p:blipFill rotWithShape="1">
          <a:blip r:embed="rId3">
            <a:alphaModFix/>
          </a:blip>
          <a:srcRect b="0" l="8001" r="30117" t="90968"/>
          <a:stretch/>
        </p:blipFill>
        <p:spPr>
          <a:xfrm>
            <a:off x="5812725" y="4315225"/>
            <a:ext cx="2809699" cy="533250"/>
          </a:xfrm>
          <a:prstGeom prst="rect">
            <a:avLst/>
          </a:prstGeom>
          <a:noFill/>
          <a:ln>
            <a:noFill/>
          </a:ln>
        </p:spPr>
      </p:pic>
      <p:pic>
        <p:nvPicPr>
          <p:cNvPr id="861" name="Google Shape;861;p80"/>
          <p:cNvPicPr preferRelativeResize="0"/>
          <p:nvPr/>
        </p:nvPicPr>
        <p:blipFill>
          <a:blip r:embed="rId4">
            <a:alphaModFix/>
          </a:blip>
          <a:stretch>
            <a:fillRect/>
          </a:stretch>
        </p:blipFill>
        <p:spPr>
          <a:xfrm>
            <a:off x="974350" y="855075"/>
            <a:ext cx="4856049" cy="4079050"/>
          </a:xfrm>
          <a:prstGeom prst="rect">
            <a:avLst/>
          </a:prstGeom>
          <a:noFill/>
          <a:ln>
            <a:noFill/>
          </a:ln>
        </p:spPr>
      </p:pic>
      <p:sp>
        <p:nvSpPr>
          <p:cNvPr id="862" name="Google Shape;862;p80"/>
          <p:cNvSpPr/>
          <p:nvPr/>
        </p:nvSpPr>
        <p:spPr>
          <a:xfrm>
            <a:off x="4184050" y="2927700"/>
            <a:ext cx="480000" cy="53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63" name="Google Shape;863;p80"/>
          <p:cNvSpPr/>
          <p:nvPr/>
        </p:nvSpPr>
        <p:spPr>
          <a:xfrm>
            <a:off x="4184050" y="3872550"/>
            <a:ext cx="480000" cy="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64" name="Google Shape;864;p80"/>
          <p:cNvSpPr/>
          <p:nvPr/>
        </p:nvSpPr>
        <p:spPr>
          <a:xfrm>
            <a:off x="4923175" y="1853250"/>
            <a:ext cx="480000" cy="205800"/>
          </a:xfrm>
          <a:prstGeom prst="rect">
            <a:avLst/>
          </a:prstGeom>
          <a:no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65" name="Google Shape;865;p80"/>
          <p:cNvSpPr/>
          <p:nvPr/>
        </p:nvSpPr>
        <p:spPr>
          <a:xfrm>
            <a:off x="4923175" y="4174150"/>
            <a:ext cx="480000" cy="205800"/>
          </a:xfrm>
          <a:prstGeom prst="rect">
            <a:avLst/>
          </a:prstGeom>
          <a:no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866" name="Google Shape;866;p80"/>
          <p:cNvPicPr preferRelativeResize="0"/>
          <p:nvPr/>
        </p:nvPicPr>
        <p:blipFill>
          <a:blip r:embed="rId5">
            <a:alphaModFix/>
          </a:blip>
          <a:stretch>
            <a:fillRect/>
          </a:stretch>
        </p:blipFill>
        <p:spPr>
          <a:xfrm>
            <a:off x="5859760" y="314225"/>
            <a:ext cx="3065465" cy="3348675"/>
          </a:xfrm>
          <a:prstGeom prst="rect">
            <a:avLst/>
          </a:prstGeom>
          <a:noFill/>
          <a:ln>
            <a:noFill/>
          </a:ln>
        </p:spPr>
      </p:pic>
      <p:sp>
        <p:nvSpPr>
          <p:cNvPr id="867" name="Google Shape;867;p80"/>
          <p:cNvSpPr/>
          <p:nvPr/>
        </p:nvSpPr>
        <p:spPr>
          <a:xfrm>
            <a:off x="5433750" y="1845675"/>
            <a:ext cx="548700" cy="13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Analysis (Key takeaways)</a:t>
            </a:r>
            <a:endParaRPr/>
          </a:p>
          <a:p>
            <a:pPr indent="0" lvl="0" marL="0" rtl="0" algn="l">
              <a:spcBef>
                <a:spcPts val="0"/>
              </a:spcBef>
              <a:spcAft>
                <a:spcPts val="0"/>
              </a:spcAft>
              <a:buNone/>
            </a:pPr>
            <a:r>
              <a:rPr lang="en" sz="1800"/>
              <a:t>Prompting Methods and Temperature Effects</a:t>
            </a:r>
            <a:endParaRPr sz="1800"/>
          </a:p>
        </p:txBody>
      </p:sp>
      <p:sp>
        <p:nvSpPr>
          <p:cNvPr id="873" name="Google Shape;873;p8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74" name="Google Shape;874;p81"/>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Tong Wai Lam</a:t>
            </a:r>
            <a:endParaRPr sz="1100">
              <a:solidFill>
                <a:schemeClr val="dk2"/>
              </a:solidFill>
              <a:latin typeface="Calibri"/>
              <a:ea typeface="Calibri"/>
              <a:cs typeface="Calibri"/>
              <a:sym typeface="Calibri"/>
            </a:endParaRPr>
          </a:p>
        </p:txBody>
      </p:sp>
      <p:sp>
        <p:nvSpPr>
          <p:cNvPr id="875" name="Google Shape;875;p81"/>
          <p:cNvSpPr txBox="1"/>
          <p:nvPr>
            <p:ph idx="1" type="body"/>
          </p:nvPr>
        </p:nvSpPr>
        <p:spPr>
          <a:xfrm>
            <a:off x="819150" y="1752050"/>
            <a:ext cx="7505700" cy="27378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b="1" lang="en"/>
              <a:t>Few-Shot Prompting Best</a:t>
            </a:r>
            <a:r>
              <a:rPr lang="en"/>
              <a:t>: Achieves highest accuracy, significantly outperforming other methods, with low resource use (24.1 tokens/question). Ideal for efficient, accurate deployment</a:t>
            </a:r>
            <a:endParaRPr sz="700"/>
          </a:p>
          <a:p>
            <a:pPr indent="-311150" lvl="0" marL="457200" rtl="0" algn="l">
              <a:lnSpc>
                <a:spcPct val="150000"/>
              </a:lnSpc>
              <a:spcBef>
                <a:spcPts val="0"/>
              </a:spcBef>
              <a:spcAft>
                <a:spcPts val="0"/>
              </a:spcAft>
              <a:buSzPts val="1300"/>
              <a:buChar char="-"/>
            </a:pPr>
            <a:r>
              <a:rPr b="1" lang="en"/>
              <a:t>Generated Knowledge Prompting</a:t>
            </a:r>
            <a:r>
              <a:rPr lang="en"/>
              <a:t>: Nearly matches Few-Shot’s accuracy but requires 8x more tokens (163.76 tokens/question), making it less practical due to high generation time and content demands.</a:t>
            </a:r>
            <a:endParaRPr/>
          </a:p>
          <a:p>
            <a:pPr indent="-311150" lvl="0" marL="457200" rtl="0" algn="l">
              <a:lnSpc>
                <a:spcPct val="150000"/>
              </a:lnSpc>
              <a:spcBef>
                <a:spcPts val="0"/>
              </a:spcBef>
              <a:spcAft>
                <a:spcPts val="0"/>
              </a:spcAft>
              <a:buSzPts val="1300"/>
              <a:buChar char="-"/>
            </a:pPr>
            <a:r>
              <a:rPr b="1" lang="en"/>
              <a:t>Simple Base Prompt</a:t>
            </a:r>
            <a:r>
              <a:rPr lang="en"/>
              <a:t>: Strong baseline, surpassing zero-prompt setups, offering decent accuracy with minimal overhead (11.8–16 tokens/question)</a:t>
            </a:r>
            <a:endParaRPr/>
          </a:p>
          <a:p>
            <a:pPr indent="-311150" lvl="0" marL="457200" rtl="0" algn="l">
              <a:lnSpc>
                <a:spcPct val="150000"/>
              </a:lnSpc>
              <a:spcBef>
                <a:spcPts val="0"/>
              </a:spcBef>
              <a:spcAft>
                <a:spcPts val="0"/>
              </a:spcAft>
              <a:buSzPts val="1300"/>
              <a:buChar char="-"/>
            </a:pPr>
            <a:r>
              <a:rPr b="1" lang="en"/>
              <a:t>Temperature Stability with Few-Shot</a:t>
            </a:r>
            <a:r>
              <a:rPr lang="en"/>
              <a:t>: Maintains consistent accuracy (67%) across temperature range (0.1–0.6), unlike other methods. In-context examples reduce sensitivity to parameter changes, enhancing robustness for real-world use.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819150" y="524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Workflow of the implementation</a:t>
            </a:r>
            <a:endParaRPr/>
          </a:p>
        </p:txBody>
      </p:sp>
      <p:sp>
        <p:nvSpPr>
          <p:cNvPr id="180" name="Google Shape;180;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19"/>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pic>
        <p:nvPicPr>
          <p:cNvPr id="182" name="Google Shape;182;p19"/>
          <p:cNvPicPr preferRelativeResize="0"/>
          <p:nvPr/>
        </p:nvPicPr>
        <p:blipFill>
          <a:blip r:embed="rId3">
            <a:alphaModFix/>
          </a:blip>
          <a:stretch>
            <a:fillRect/>
          </a:stretch>
        </p:blipFill>
        <p:spPr>
          <a:xfrm>
            <a:off x="1754700" y="1184175"/>
            <a:ext cx="5634602" cy="33594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Analysis (Key takeaways)</a:t>
            </a:r>
            <a:endParaRPr/>
          </a:p>
          <a:p>
            <a:pPr indent="0" lvl="0" marL="0" rtl="0" algn="l">
              <a:spcBef>
                <a:spcPts val="0"/>
              </a:spcBef>
              <a:spcAft>
                <a:spcPts val="0"/>
              </a:spcAft>
              <a:buNone/>
            </a:pPr>
            <a:r>
              <a:rPr lang="en" sz="1800"/>
              <a:t>Choice of LLM: Size vs. Recency</a:t>
            </a:r>
            <a:endParaRPr sz="1800"/>
          </a:p>
        </p:txBody>
      </p:sp>
      <p:sp>
        <p:nvSpPr>
          <p:cNvPr id="881" name="Google Shape;881;p8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2" name="Google Shape;882;p82"/>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Tong Wai Lam</a:t>
            </a:r>
            <a:endParaRPr sz="1100">
              <a:solidFill>
                <a:schemeClr val="dk2"/>
              </a:solidFill>
              <a:latin typeface="Calibri"/>
              <a:ea typeface="Calibri"/>
              <a:cs typeface="Calibri"/>
              <a:sym typeface="Calibri"/>
            </a:endParaRPr>
          </a:p>
        </p:txBody>
      </p:sp>
      <p:sp>
        <p:nvSpPr>
          <p:cNvPr id="883" name="Google Shape;883;p82"/>
          <p:cNvSpPr txBox="1"/>
          <p:nvPr>
            <p:ph idx="1" type="body"/>
          </p:nvPr>
        </p:nvSpPr>
        <p:spPr>
          <a:xfrm>
            <a:off x="819150" y="1752050"/>
            <a:ext cx="7505700" cy="27378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b="1" lang="en"/>
              <a:t>Larger Models Generally Better</a:t>
            </a:r>
            <a:r>
              <a:rPr lang="en"/>
              <a:t>: LLaMA 3.1 8B (67% accuracy) outperforms LLaMA 3.2 3B (53%), showing higher parameter counts often improve performance</a:t>
            </a:r>
            <a:endParaRPr sz="700"/>
          </a:p>
          <a:p>
            <a:pPr indent="-311150" lvl="0" marL="457200" rtl="0" algn="l">
              <a:lnSpc>
                <a:spcPct val="150000"/>
              </a:lnSpc>
              <a:spcBef>
                <a:spcPts val="0"/>
              </a:spcBef>
              <a:spcAft>
                <a:spcPts val="0"/>
              </a:spcAft>
              <a:buSzPts val="1300"/>
              <a:buChar char="-"/>
            </a:pPr>
            <a:r>
              <a:rPr b="1" lang="en"/>
              <a:t>Newer Models Outperform Older Ones</a:t>
            </a:r>
            <a:r>
              <a:rPr lang="en"/>
              <a:t>: LLaMA 3.2 3B (Sep 2024, 53%) beats DeepSeek 7B (Dec 2023, 41%) despite 57% fewer parameters, due to advanced instruction-tuning and optimized architectures</a:t>
            </a:r>
            <a:endParaRPr/>
          </a:p>
          <a:p>
            <a:pPr indent="0" lvl="0" marL="457200" rtl="0" algn="l">
              <a:lnSpc>
                <a:spcPct val="150000"/>
              </a:lnSpc>
              <a:spcBef>
                <a:spcPts val="1200"/>
              </a:spcBef>
              <a:spcAft>
                <a:spcPts val="0"/>
              </a:spcAft>
              <a:buNone/>
            </a:pPr>
            <a:r>
              <a:t/>
            </a:r>
            <a:endParaRPr/>
          </a:p>
          <a:p>
            <a:pPr indent="0" lvl="0" marL="457200" rtl="0" algn="l">
              <a:lnSpc>
                <a:spcPct val="150000"/>
              </a:lnSpc>
              <a:spcBef>
                <a:spcPts val="1200"/>
              </a:spcBef>
              <a:spcAft>
                <a:spcPts val="1200"/>
              </a:spcAft>
              <a:buNone/>
            </a:pPr>
            <a:r>
              <a:rPr lang="en"/>
              <a:t>Model recency and architectural advancements often surpass parameter scale</a:t>
            </a:r>
            <a:r>
              <a:rPr lang="en"/>
              <a:t>. Newer, smaller models leverage architectural improvements to achieve better accuracy-efficiency trade-offs, critical for resource-constrained environments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3"/>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Thanks!</a:t>
            </a:r>
            <a:endParaRPr sz="3000"/>
          </a:p>
        </p:txBody>
      </p:sp>
      <p:pic>
        <p:nvPicPr>
          <p:cNvPr descr="Black and white upward shot of Golden Gate Bridge" id="889" name="Google Shape;889;p83"/>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
        <p:nvSpPr>
          <p:cNvPr id="890" name="Google Shape;890;p8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&amp; Model - TriviaQA</a:t>
            </a:r>
            <a:endParaRPr/>
          </a:p>
        </p:txBody>
      </p:sp>
      <p:sp>
        <p:nvSpPr>
          <p:cNvPr id="188" name="Google Shape;188;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0"/>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graphicFrame>
        <p:nvGraphicFramePr>
          <p:cNvPr id="190" name="Google Shape;190;p20"/>
          <p:cNvGraphicFramePr/>
          <p:nvPr/>
        </p:nvGraphicFramePr>
        <p:xfrm>
          <a:off x="952500" y="1619250"/>
          <a:ext cx="3000000" cy="3000000"/>
        </p:xfrm>
        <a:graphic>
          <a:graphicData uri="http://schemas.openxmlformats.org/drawingml/2006/table">
            <a:tbl>
              <a:tblPr>
                <a:noFill/>
                <a:tableStyleId>{13EEE4F8-C5F8-42DB-893C-8BBFA3DF0DB8}</a:tableStyleId>
              </a:tblPr>
              <a:tblGrid>
                <a:gridCol w="1809750"/>
                <a:gridCol w="1809750"/>
                <a:gridCol w="1809750"/>
                <a:gridCol w="1809750"/>
              </a:tblGrid>
              <a:tr h="381000">
                <a:tc>
                  <a:txBody>
                    <a:bodyPr/>
                    <a:lstStyle/>
                    <a:p>
                      <a:pPr indent="0" lvl="0" marL="0" rtl="0" algn="l">
                        <a:spcBef>
                          <a:spcPts val="0"/>
                        </a:spcBef>
                        <a:spcAft>
                          <a:spcPts val="0"/>
                        </a:spcAft>
                        <a:buNone/>
                      </a:pPr>
                      <a:r>
                        <a:rPr lang="en" sz="1200"/>
                        <a:t>Question (TriviaQA)</a:t>
                      </a:r>
                      <a:endParaRPr sz="1200"/>
                    </a:p>
                  </a:txBody>
                  <a:tcPr marT="91425" marB="91425" marR="91425" marL="91425"/>
                </a:tc>
                <a:tc>
                  <a:txBody>
                    <a:bodyPr/>
                    <a:lstStyle/>
                    <a:p>
                      <a:pPr indent="0" lvl="0" marL="0" rtl="0" algn="l">
                        <a:spcBef>
                          <a:spcPts val="0"/>
                        </a:spcBef>
                        <a:spcAft>
                          <a:spcPts val="0"/>
                        </a:spcAft>
                        <a:buNone/>
                      </a:pPr>
                      <a:r>
                        <a:rPr lang="en" sz="1200"/>
                        <a:t>Answer </a:t>
                      </a:r>
                      <a:r>
                        <a:rPr lang="en" sz="1200"/>
                        <a:t>(TriviaQA)</a:t>
                      </a:r>
                      <a:endParaRPr sz="1200"/>
                    </a:p>
                  </a:txBody>
                  <a:tcPr marT="91425" marB="91425" marR="91425" marL="91425"/>
                </a:tc>
                <a:tc>
                  <a:txBody>
                    <a:bodyPr/>
                    <a:lstStyle/>
                    <a:p>
                      <a:pPr indent="0" lvl="0" marL="0" rtl="0" algn="l">
                        <a:spcBef>
                          <a:spcPts val="0"/>
                        </a:spcBef>
                        <a:spcAft>
                          <a:spcPts val="0"/>
                        </a:spcAft>
                        <a:buNone/>
                      </a:pPr>
                      <a:r>
                        <a:rPr lang="en" sz="1200"/>
                        <a:t>Response (LLM)</a:t>
                      </a:r>
                      <a:endParaRPr sz="1200"/>
                    </a:p>
                  </a:txBody>
                  <a:tcPr marT="91425" marB="91425" marR="91425" marL="91425"/>
                </a:tc>
                <a:tc>
                  <a:txBody>
                    <a:bodyPr/>
                    <a:lstStyle/>
                    <a:p>
                      <a:pPr indent="0" lvl="0" marL="0" rtl="0" algn="l">
                        <a:spcBef>
                          <a:spcPts val="0"/>
                        </a:spcBef>
                        <a:spcAft>
                          <a:spcPts val="0"/>
                        </a:spcAft>
                        <a:buNone/>
                      </a:pPr>
                      <a:r>
                        <a:rPr lang="en" sz="1200"/>
                        <a:t>Correct (False is </a:t>
                      </a:r>
                      <a:r>
                        <a:rPr lang="en" sz="1200"/>
                        <a:t>hallucination</a:t>
                      </a:r>
                      <a:r>
                        <a:rPr lang="en" sz="1200"/>
                        <a:t>)</a:t>
                      </a:r>
                      <a:endParaRPr sz="1200"/>
                    </a:p>
                  </a:txBody>
                  <a:tcPr marT="91425" marB="91425" marR="91425" marL="91425"/>
                </a:tc>
              </a:tr>
              <a:tr h="381000">
                <a:tc>
                  <a:txBody>
                    <a:bodyPr/>
                    <a:lstStyle/>
                    <a:p>
                      <a:pPr indent="0" lvl="0" marL="0" rtl="0" algn="l">
                        <a:spcBef>
                          <a:spcPts val="0"/>
                        </a:spcBef>
                        <a:spcAft>
                          <a:spcPts val="0"/>
                        </a:spcAft>
                        <a:buNone/>
                      </a:pPr>
                      <a:r>
                        <a:rPr lang="en" sz="1200"/>
                        <a:t>“From which country did Angola achieve independence in 1975?”</a:t>
                      </a:r>
                      <a:endParaRPr sz="1200"/>
                    </a:p>
                  </a:txBody>
                  <a:tcPr marT="91425" marB="91425" marR="91425" marL="91425"/>
                </a:tc>
                <a:tc>
                  <a:txBody>
                    <a:bodyPr/>
                    <a:lstStyle/>
                    <a:p>
                      <a:pPr indent="0" lvl="0" marL="0" rtl="0" algn="l">
                        <a:spcBef>
                          <a:spcPts val="0"/>
                        </a:spcBef>
                        <a:spcAft>
                          <a:spcPts val="0"/>
                        </a:spcAft>
                        <a:buNone/>
                      </a:pPr>
                      <a:r>
                        <a:rPr lang="en" sz="1200"/>
                        <a:t>[‘</a:t>
                      </a:r>
                      <a:r>
                        <a:rPr lang="en" sz="1200"/>
                        <a:t>Portogało’,’PORTUGAL’,’Portugal’,’portugual’,...]</a:t>
                      </a:r>
                      <a:endParaRPr sz="1200"/>
                    </a:p>
                  </a:txBody>
                  <a:tcPr marT="91425" marB="91425" marR="91425" marL="91425"/>
                </a:tc>
                <a:tc>
                  <a:txBody>
                    <a:bodyPr/>
                    <a:lstStyle/>
                    <a:p>
                      <a:pPr indent="0" lvl="0" marL="0" rtl="0" algn="l">
                        <a:spcBef>
                          <a:spcPts val="0"/>
                        </a:spcBef>
                        <a:spcAft>
                          <a:spcPts val="0"/>
                        </a:spcAft>
                        <a:buNone/>
                      </a:pPr>
                      <a:r>
                        <a:rPr lang="en" sz="1200"/>
                        <a:t>“Which of the following is not a member of the Commonwealth of Nations?”</a:t>
                      </a:r>
                      <a:endParaRPr sz="1200"/>
                    </a:p>
                  </a:txBody>
                  <a:tcPr marT="91425" marB="91425" marR="91425" marL="91425"/>
                </a:tc>
                <a:tc>
                  <a:txBody>
                    <a:bodyPr/>
                    <a:lstStyle/>
                    <a:p>
                      <a:pPr indent="0" lvl="0" marL="0" rtl="0" algn="l">
                        <a:spcBef>
                          <a:spcPts val="0"/>
                        </a:spcBef>
                        <a:spcAft>
                          <a:spcPts val="0"/>
                        </a:spcAft>
                        <a:buNone/>
                      </a:pPr>
                      <a:r>
                        <a:rPr lang="en" sz="1200"/>
                        <a:t>False</a:t>
                      </a:r>
                      <a:endParaRPr sz="1200"/>
                    </a:p>
                  </a:txBody>
                  <a:tcPr marT="91425" marB="91425" marR="91425" marL="91425"/>
                </a:tc>
              </a:tr>
              <a:tr h="381000">
                <a:tc>
                  <a:txBody>
                    <a:bodyPr/>
                    <a:lstStyle/>
                    <a:p>
                      <a:pPr indent="0" lvl="0" marL="0" rtl="0" algn="l">
                        <a:spcBef>
                          <a:spcPts val="0"/>
                        </a:spcBef>
                        <a:spcAft>
                          <a:spcPts val="0"/>
                        </a:spcAft>
                        <a:buNone/>
                      </a:pPr>
                      <a:r>
                        <a:rPr lang="en" sz="1200"/>
                        <a:t>“Which prince is Queen Elizabeth II's youngest son?”</a:t>
                      </a:r>
                      <a:endParaRPr sz="1200"/>
                    </a:p>
                  </a:txBody>
                  <a:tcPr marT="91425" marB="91425" marR="91425" marL="91425"/>
                </a:tc>
                <a:tc>
                  <a:txBody>
                    <a:bodyPr/>
                    <a:lstStyle/>
                    <a:p>
                      <a:pPr indent="0" lvl="0" marL="0" rtl="0" algn="l">
                        <a:spcBef>
                          <a:spcPts val="0"/>
                        </a:spcBef>
                        <a:spcAft>
                          <a:spcPts val="0"/>
                        </a:spcAft>
                        <a:buNone/>
                      </a:pPr>
                      <a:r>
                        <a:rPr lang="en" sz="1200"/>
                        <a:t>['Eadweard', 'Edward', 'eadweard', 'edward', 'Edward', 'edward']</a:t>
                      </a:r>
                      <a:endParaRPr sz="1200"/>
                    </a:p>
                  </a:txBody>
                  <a:tcPr marT="91425" marB="91425" marR="91425" marL="91425"/>
                </a:tc>
                <a:tc>
                  <a:txBody>
                    <a:bodyPr/>
                    <a:lstStyle/>
                    <a:p>
                      <a:pPr indent="0" lvl="0" marL="0" rtl="0" algn="l">
                        <a:spcBef>
                          <a:spcPts val="0"/>
                        </a:spcBef>
                        <a:spcAft>
                          <a:spcPts val="0"/>
                        </a:spcAft>
                        <a:buNone/>
                      </a:pPr>
                      <a:r>
                        <a:rPr lang="en" sz="1200"/>
                        <a:t>“Prince Edward, Earl of Wessex”</a:t>
                      </a:r>
                      <a:endParaRPr sz="1200"/>
                    </a:p>
                  </a:txBody>
                  <a:tcPr marT="91425" marB="91425" marR="91425" marL="91425"/>
                </a:tc>
                <a:tc>
                  <a:txBody>
                    <a:bodyPr/>
                    <a:lstStyle/>
                    <a:p>
                      <a:pPr indent="0" lvl="0" marL="0" rtl="0" algn="l">
                        <a:spcBef>
                          <a:spcPts val="0"/>
                        </a:spcBef>
                        <a:spcAft>
                          <a:spcPts val="0"/>
                        </a:spcAft>
                        <a:buNone/>
                      </a:pPr>
                      <a:r>
                        <a:rPr lang="en" sz="1200"/>
                        <a:t>True</a:t>
                      </a:r>
                      <a:endParaRPr sz="1200"/>
                    </a:p>
                  </a:txBody>
                  <a:tcPr marT="91425" marB="91425" marR="91425" marL="91425"/>
                </a:tc>
              </a:tr>
              <a:tr h="100000">
                <a:tc>
                  <a:txBody>
                    <a:bodyPr/>
                    <a:lstStyle/>
                    <a:p>
                      <a:pPr indent="0" lvl="0" marL="0" rtl="0" algn="l">
                        <a:spcBef>
                          <a:spcPts val="0"/>
                        </a:spcBef>
                        <a:spcAft>
                          <a:spcPts val="0"/>
                        </a:spcAft>
                        <a:buNone/>
                      </a:pPr>
                      <a:r>
                        <a:rPr lang="en" sz="1200"/>
                        <a:t>“What day of the week was the Wall Street Crash?”</a:t>
                      </a:r>
                      <a:endParaRPr sz="1200"/>
                    </a:p>
                  </a:txBody>
                  <a:tcPr marT="91425" marB="91425" marR="91425" marL="91425"/>
                </a:tc>
                <a:tc>
                  <a:txBody>
                    <a:bodyPr/>
                    <a:lstStyle/>
                    <a:p>
                      <a:pPr indent="0" lvl="0" marL="0" rtl="0" algn="l">
                        <a:spcBef>
                          <a:spcPts val="0"/>
                        </a:spcBef>
                        <a:spcAft>
                          <a:spcPts val="0"/>
                        </a:spcAft>
                        <a:buNone/>
                      </a:pPr>
                      <a:r>
                        <a:rPr lang="en" sz="1200"/>
                        <a:t>["Thor's Day", 'Guruvaar', 'Thursday', 'thursday'...]</a:t>
                      </a:r>
                      <a:endParaRPr sz="1200"/>
                    </a:p>
                  </a:txBody>
                  <a:tcPr marT="91425" marB="91425" marR="91425" marL="91425"/>
                </a:tc>
                <a:tc>
                  <a:txBody>
                    <a:bodyPr/>
                    <a:lstStyle/>
                    <a:p>
                      <a:pPr indent="0" lvl="0" marL="0" rtl="0" algn="l">
                        <a:spcBef>
                          <a:spcPts val="0"/>
                        </a:spcBef>
                        <a:spcAft>
                          <a:spcPts val="0"/>
                        </a:spcAft>
                        <a:buNone/>
                      </a:pPr>
                      <a:r>
                        <a:rPr lang="en" sz="1200"/>
                        <a:t>“The Wall Street Crash occurred on a Tuesday.”</a:t>
                      </a:r>
                      <a:endParaRPr sz="1200"/>
                    </a:p>
                  </a:txBody>
                  <a:tcPr marT="91425" marB="91425" marR="91425" marL="91425"/>
                </a:tc>
                <a:tc>
                  <a:txBody>
                    <a:bodyPr/>
                    <a:lstStyle/>
                    <a:p>
                      <a:pPr indent="0" lvl="0" marL="0" rtl="0" algn="l">
                        <a:spcBef>
                          <a:spcPts val="0"/>
                        </a:spcBef>
                        <a:spcAft>
                          <a:spcPts val="0"/>
                        </a:spcAft>
                        <a:buNone/>
                      </a:pPr>
                      <a:r>
                        <a:rPr lang="en" sz="1200"/>
                        <a:t>False</a:t>
                      </a:r>
                      <a:endParaRPr sz="12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Openllama - 7b</a:t>
            </a:r>
            <a:endParaRPr sz="2100"/>
          </a:p>
        </p:txBody>
      </p:sp>
      <p:sp>
        <p:nvSpPr>
          <p:cNvPr id="196" name="Google Shape;196;p21"/>
          <p:cNvSpPr txBox="1"/>
          <p:nvPr>
            <p:ph idx="1" type="body"/>
          </p:nvPr>
        </p:nvSpPr>
        <p:spPr>
          <a:xfrm>
            <a:off x="819150" y="1550700"/>
            <a:ext cx="7505700" cy="2888100"/>
          </a:xfrm>
          <a:prstGeom prst="rect">
            <a:avLst/>
          </a:prstGeom>
        </p:spPr>
        <p:txBody>
          <a:bodyPr anchorCtr="0" anchor="t" bIns="91425" lIns="91425" spcFirstLastPara="1" rIns="91425" wrap="square" tIns="91425">
            <a:normAutofit/>
          </a:bodyPr>
          <a:lstStyle/>
          <a:p>
            <a:pPr indent="0" lvl="0" marL="0" rtl="0" algn="l">
              <a:spcBef>
                <a:spcPts val="800"/>
              </a:spcBef>
              <a:spcAft>
                <a:spcPts val="0"/>
              </a:spcAft>
              <a:buNone/>
            </a:pPr>
            <a:r>
              <a:rPr lang="en" sz="2000">
                <a:solidFill>
                  <a:srgbClr val="262626"/>
                </a:solidFill>
                <a:latin typeface="Arial"/>
                <a:ea typeface="Arial"/>
                <a:cs typeface="Arial"/>
                <a:sym typeface="Arial"/>
              </a:rPr>
              <a:t>Autoregressive LLM: </a:t>
            </a:r>
            <a:endParaRPr sz="2000">
              <a:solidFill>
                <a:srgbClr val="262626"/>
              </a:solidFill>
              <a:latin typeface="Arial"/>
              <a:ea typeface="Arial"/>
              <a:cs typeface="Arial"/>
              <a:sym typeface="Arial"/>
            </a:endParaRPr>
          </a:p>
          <a:p>
            <a:pPr indent="0" lvl="0" marL="0" rtl="0" algn="l">
              <a:spcBef>
                <a:spcPts val="600"/>
              </a:spcBef>
              <a:spcAft>
                <a:spcPts val="1200"/>
              </a:spcAft>
              <a:buNone/>
            </a:pPr>
            <a:r>
              <a:t/>
            </a:r>
            <a:endParaRPr/>
          </a:p>
        </p:txBody>
      </p:sp>
      <p:sp>
        <p:nvSpPr>
          <p:cNvPr id="197" name="Google Shape;197;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21"/>
          <p:cNvPicPr preferRelativeResize="0"/>
          <p:nvPr/>
        </p:nvPicPr>
        <p:blipFill>
          <a:blip r:embed="rId3">
            <a:alphaModFix/>
          </a:blip>
          <a:stretch>
            <a:fillRect/>
          </a:stretch>
        </p:blipFill>
        <p:spPr>
          <a:xfrm>
            <a:off x="1795750" y="1966949"/>
            <a:ext cx="6646649" cy="2471850"/>
          </a:xfrm>
          <a:prstGeom prst="rect">
            <a:avLst/>
          </a:prstGeom>
          <a:noFill/>
          <a:ln>
            <a:noFill/>
          </a:ln>
        </p:spPr>
      </p:pic>
      <p:pic>
        <p:nvPicPr>
          <p:cNvPr id="199" name="Google Shape;199;p21"/>
          <p:cNvPicPr preferRelativeResize="0"/>
          <p:nvPr/>
        </p:nvPicPr>
        <p:blipFill>
          <a:blip r:embed="rId4">
            <a:alphaModFix/>
          </a:blip>
          <a:stretch>
            <a:fillRect/>
          </a:stretch>
        </p:blipFill>
        <p:spPr>
          <a:xfrm>
            <a:off x="326900" y="2301350"/>
            <a:ext cx="1468839" cy="540800"/>
          </a:xfrm>
          <a:prstGeom prst="rect">
            <a:avLst/>
          </a:prstGeom>
          <a:noFill/>
          <a:ln>
            <a:noFill/>
          </a:ln>
        </p:spPr>
      </p:pic>
      <p:pic>
        <p:nvPicPr>
          <p:cNvPr id="200" name="Google Shape;200;p21"/>
          <p:cNvPicPr preferRelativeResize="0"/>
          <p:nvPr/>
        </p:nvPicPr>
        <p:blipFill>
          <a:blip r:embed="rId5">
            <a:alphaModFix/>
          </a:blip>
          <a:stretch>
            <a:fillRect/>
          </a:stretch>
        </p:blipFill>
        <p:spPr>
          <a:xfrm>
            <a:off x="326900" y="3692550"/>
            <a:ext cx="1681756" cy="540800"/>
          </a:xfrm>
          <a:prstGeom prst="rect">
            <a:avLst/>
          </a:prstGeom>
          <a:noFill/>
          <a:ln>
            <a:noFill/>
          </a:ln>
        </p:spPr>
      </p:pic>
      <p:sp>
        <p:nvSpPr>
          <p:cNvPr id="201" name="Google Shape;201;p21"/>
          <p:cNvSpPr txBox="1"/>
          <p:nvPr/>
        </p:nvSpPr>
        <p:spPr>
          <a:xfrm>
            <a:off x="200025" y="4657825"/>
            <a:ext cx="13812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Fan</a:t>
            </a:r>
            <a:endParaRPr sz="11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